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66" r:id="rId3"/>
    <p:sldId id="632" r:id="rId4"/>
    <p:sldId id="633" r:id="rId5"/>
    <p:sldId id="630" r:id="rId6"/>
    <p:sldId id="636" r:id="rId7"/>
    <p:sldId id="637" r:id="rId8"/>
    <p:sldId id="638" r:id="rId9"/>
    <p:sldId id="639" r:id="rId10"/>
    <p:sldId id="640" r:id="rId11"/>
    <p:sldId id="634" r:id="rId12"/>
    <p:sldId id="43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859A7"/>
    <a:srgbClr val="DF202C"/>
    <a:srgbClr val="4758A7"/>
    <a:srgbClr val="4759A8"/>
    <a:srgbClr val="DB19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3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745BC-F5F7-4412-BA73-0E6D678B1121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836-4E3C-4002-AE49-BC11D4AB3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618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BB81501-9CAE-4AE1-88B4-AC5D50F07DF2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3044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4269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4130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2262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8226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1563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6367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1152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72364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3865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AA93B5-9EEF-46B0-AC9D-BC760151F871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26.01.2021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                                        XIX Всероссийский съезд саморегулируемых организаций, основанных на                                  членстве лиц, осуществляющих строительство, реконструкцию, капитальный                                                        ремонт, снос объектов капитального строительства 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48ABB45-F4D5-4D4A-B220-074B12B1A0AC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793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E9EF3-9468-45AD-983B-EBF3380FE5AE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26.01.2021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                                        XIX Всероссийский съезд саморегулируемых организаций, основанных на                                  членстве лиц, осуществляющих строительство, реконструкцию, капитальный                                                        ремонт, снос объектов капитального строительства 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D9405F-E687-4BD0-8251-00C54B8C78E1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623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4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4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6D695E-C580-43B1-B86C-9B05F568972A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26.01.2021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                                        XIX Всероссийский съезд саморегулируемых организаций, основанных на                                  членстве лиц, осуществляющих строительство, реконструкцию, капитальный                                                        ремонт, снос объектов капитального строительства 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2C12AC0-6B49-4B59-833D-C4BBB38A025E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328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xfrm>
            <a:off x="2193727" y="1830586"/>
            <a:ext cx="7804547" cy="4420197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36238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8CB28B-4934-46B4-88B5-CD6937A097C1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26.01.2021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                                        XIX Всероссийский съезд саморегулируемых организаций, основанных на                                  членстве лиц, осуществляющих строительство, реконструкцию, капитальный                                                        ремонт, снос объектов капитального строительства 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F0793D0-044A-4426-A322-8DB53B79142D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0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1221DB-78DB-4CC6-8F15-3103A16259F2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26.01.2021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                                        XIX Всероссийский съезд саморегулируемых организаций, основанных на                                  членстве лиц, осуществляющих строительство, реконструкцию, капитальный                                                        ремонт, снос объектов капитального строительства 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A8936E-8D11-4E77-852E-787BD1B299A4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00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163E8-EECD-48AA-8440-26FA9F1B1C14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26.01.2021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                                        XIX Всероссийский съезд саморегулируемых организаций, основанных на                                  членстве лиц, осуществляющих строительство, реконструкцию, капитальный                                                        ремонт, снос объектов капитального строительства 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968A65-8D3E-4FE7-B546-81C87E5ED48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840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4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4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A0E26C-50B0-4BB7-860F-452AF33E4BC4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26.01.2021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                                        XIX Всероссийский съезд саморегулируемых организаций, основанных на                                  членстве лиц, осуществляющих строительство, реконструкцию, капитальный                                                        ремонт, снос объектов капитального строительства 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4F3E700-BE56-4BE5-B21A-CB9D1EAF8EDA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932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B5FB7B-EB03-45DC-809E-BEB8B954F31B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26.01.2021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                                        XIX Всероссийский съезд саморегулируемых организаций, основанных на                                  членстве лиц, осуществляющих строительство, реконструкцию, капитальный                                                        ремонт, снос объектов капитального строительства 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EB3CE1E-A658-4B81-B473-F51AD17A303D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834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905307-DEDF-40BC-BBEA-AA1BBA691547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26.01.2021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                                        XIX Всероссийский съезд саморегулируемых организаций, основанных на                                  членстве лиц, осуществляющих строительство, реконструкцию, капитальный                                                        ремонт, снос объектов капитального строительства 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E75BE0-6696-47FB-A1B1-7F2706916E41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64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9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41" y="273056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9" y="1435106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7C9B14-3E49-4C6C-A457-D65F9508D81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26.01.2021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                                        XIX Всероссийский съезд саморегулируемых организаций, основанных на                                  членстве лиц, осуществляющих строительство, реконструкцию, капитальный                                                        ремонт, снос объектов капитального строительства 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A09828-168C-4CAC-AEF8-330D0984DCA6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275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CC4582-D1C8-4D63-A114-591A14A7393C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26.01.2021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                                        XIX Всероссийский съезд саморегулируемых организаций, основанных на                                  членстве лиц, осуществляющих строительство, реконструкцию, капитальный                                                        ремонт, снос объектов капитального строительства 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2102479-87C7-4F5B-9C3C-5F7CFAC60B47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506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5DC75B-C146-4F30-B297-045788790D10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26.01.2021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                                        XIX Всероссийский съезд саморегулируемых организаций, основанных на                                  членстве лиц, осуществляющих строительство, реконструкцию, капитальный                                                        ремонт, снос объектов капитального строительства 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6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1065B13-7939-4B33-B1D2-428F8A0A9683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33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0.png"/><Relationship Id="rId7" Type="http://schemas.microsoft.com/office/2007/relationships/hdphoto" Target="../media/hdphoto1.wdp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hyperlink" Target="http://www.nostroy.ru/" TargetMode="External"/><Relationship Id="rId10" Type="http://schemas.openxmlformats.org/officeDocument/2006/relationships/image" Target="../media/image4.png"/><Relationship Id="rId4" Type="http://schemas.openxmlformats.org/officeDocument/2006/relationships/hyperlink" Target="mailto:info@nostroy.ru" TargetMode="External"/><Relationship Id="rId9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39" b="10526"/>
          <a:stretch/>
        </p:blipFill>
        <p:spPr>
          <a:xfrm flipH="1">
            <a:off x="5930900" y="1183049"/>
            <a:ext cx="3289300" cy="566225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26"/>
          <a:stretch/>
        </p:blipFill>
        <p:spPr>
          <a:xfrm>
            <a:off x="0" y="1183049"/>
            <a:ext cx="5930900" cy="5662252"/>
          </a:xfrm>
          <a:prstGeom prst="rect">
            <a:avLst/>
          </a:prstGeom>
        </p:spPr>
      </p:pic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5755198" y="6012827"/>
            <a:ext cx="6815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859A7"/>
                </a:solidFill>
                <a:effectLst/>
                <a:uLnTx/>
                <a:uFillTx/>
                <a:latin typeface="Georgia" panose="02040502050405020303" pitchFamily="18" charset="0"/>
                <a:cs typeface="Times New Roman" panose="02020603050405020304" pitchFamily="18" charset="0"/>
              </a:rPr>
              <a:t>2021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4859A7"/>
              </a:solidFill>
              <a:effectLst/>
              <a:uLnTx/>
              <a:uFillTx/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5306" y="2492306"/>
            <a:ext cx="1094138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3200" b="1" dirty="0" smtClean="0">
                <a:solidFill>
                  <a:srgbClr val="4758A7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Антикризисные меры </a:t>
            </a:r>
          </a:p>
          <a:p>
            <a:pPr lvl="0" algn="ctr">
              <a:defRPr/>
            </a:pPr>
            <a:r>
              <a:rPr lang="ru-RU" sz="3200" b="1" dirty="0" smtClean="0">
                <a:solidFill>
                  <a:srgbClr val="4758A7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и оптимальные пути поддержки </a:t>
            </a:r>
            <a:endParaRPr lang="ru-RU" sz="3200" b="1" dirty="0">
              <a:solidFill>
                <a:srgbClr val="4758A7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ru-RU" sz="3200" b="1" dirty="0" smtClean="0">
                <a:solidFill>
                  <a:srgbClr val="4758A7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строительной сферы в настоящее время </a:t>
            </a:r>
          </a:p>
          <a:p>
            <a:pPr lvl="0" algn="ctr">
              <a:defRPr/>
            </a:pPr>
            <a:r>
              <a:rPr lang="ru-RU" sz="3200" b="1" dirty="0" smtClean="0">
                <a:solidFill>
                  <a:srgbClr val="4758A7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и в ходе реализации национальных проектов</a:t>
            </a:r>
            <a:endParaRPr lang="ru-RU" sz="2800" b="1" dirty="0">
              <a:solidFill>
                <a:srgbClr val="4758A7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438" y="363432"/>
            <a:ext cx="2129118" cy="1405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5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2"/>
    </mc:Choice>
    <mc:Fallback xmlns="">
      <p:transition spd="slow" advTm="38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83"/>
          <p:cNvSpPr/>
          <p:nvPr/>
        </p:nvSpPr>
        <p:spPr>
          <a:xfrm>
            <a:off x="381000" y="144403"/>
            <a:ext cx="11467461" cy="11801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8" tIns="35718" rIns="35718" bIns="35718" anchor="ctr">
            <a:spAutoFit/>
          </a:bodyPr>
          <a:lstStyle>
            <a:lvl1pPr algn="l" defTabSz="914400">
              <a:lnSpc>
                <a:spcPct val="120000"/>
              </a:lnSpc>
              <a:defRPr sz="2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2400" b="1" dirty="0" smtClean="0">
                <a:solidFill>
                  <a:srgbClr val="DF202C"/>
                </a:solidFill>
                <a:latin typeface="Georgia" panose="02040502050405020303" pitchFamily="18" charset="0"/>
              </a:rPr>
              <a:t>Предложения НОСТРОЙ</a:t>
            </a:r>
          </a:p>
          <a:p>
            <a:pPr algn="ctr">
              <a:lnSpc>
                <a:spcPct val="100000"/>
              </a:lnSpc>
            </a:pPr>
            <a:r>
              <a:rPr lang="ru-RU" sz="2400" b="1" dirty="0" smtClean="0">
                <a:solidFill>
                  <a:srgbClr val="4859A7"/>
                </a:solidFill>
                <a:latin typeface="Georgia" panose="02040502050405020303" pitchFamily="18" charset="0"/>
              </a:rPr>
              <a:t>Развитие и совершенствование ипотечных продуктов </a:t>
            </a:r>
          </a:p>
          <a:p>
            <a:pPr algn="ctr">
              <a:lnSpc>
                <a:spcPct val="100000"/>
              </a:lnSpc>
            </a:pPr>
            <a:r>
              <a:rPr lang="ru-RU" sz="2400" b="1" dirty="0" smtClean="0">
                <a:solidFill>
                  <a:srgbClr val="4859A7"/>
                </a:solidFill>
                <a:latin typeface="Georgia" panose="02040502050405020303" pitchFamily="18" charset="0"/>
              </a:rPr>
              <a:t>для создания ИЖС</a:t>
            </a:r>
            <a:endParaRPr lang="ru-RU" sz="2400" b="1" dirty="0">
              <a:solidFill>
                <a:srgbClr val="4859A7"/>
              </a:solidFill>
              <a:latin typeface="Georgia" panose="02040502050405020303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26"/>
          <a:stretch/>
        </p:blipFill>
        <p:spPr>
          <a:xfrm flipH="1">
            <a:off x="10613572" y="5341593"/>
            <a:ext cx="1578429" cy="1506931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105910"/>
            <a:ext cx="1151619" cy="73636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30443" y="1378192"/>
            <a:ext cx="10619874" cy="46887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/>
          <a:p>
            <a:pPr marL="342900" lvl="0" indent="-342900">
              <a:spcAft>
                <a:spcPts val="6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4859A7"/>
                </a:solidFill>
                <a:latin typeface="Georgia" panose="02040502050405020303" pitchFamily="18" charset="0"/>
              </a:rPr>
              <a:t>Анализ существующих продуктов ипотечного кредитования для жителей сельских территорий, усовершенствовать их в целях массового распространения на территории России. Разделить на сегменты для граждан, работающих в сфере с/х, постоянно проживающих на сельских территориях и для дачного/второго (загородного) жилья. </a:t>
            </a:r>
          </a:p>
          <a:p>
            <a:pPr marL="342900" lvl="0" indent="-342900">
              <a:spcAft>
                <a:spcPts val="6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4859A7"/>
                </a:solidFill>
                <a:latin typeface="Georgia" panose="02040502050405020303" pitchFamily="18" charset="0"/>
              </a:rPr>
              <a:t>Расширение государственной поддержки льготных категорий граждан при строительстве или приобретении индивидуальных жилых домов путем субсидирования ипотечных ставок, а также предоставление рассрочки уплаты покупной цены на срок от 5 до 10 лет.</a:t>
            </a:r>
          </a:p>
          <a:p>
            <a:pPr marL="342900" lvl="0" indent="-342900">
              <a:spcAft>
                <a:spcPts val="6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4859A7"/>
                </a:solidFill>
                <a:latin typeface="Georgia" panose="02040502050405020303" pitchFamily="18" charset="0"/>
              </a:rPr>
              <a:t>Создание специальных ипотечных продуктов при приобретении типовых домокомплектов фабричного производства.</a:t>
            </a:r>
          </a:p>
          <a:p>
            <a:pPr marL="342900" lvl="0" indent="-342900">
              <a:spcAft>
                <a:spcPts val="6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4859A7"/>
                </a:solidFill>
                <a:latin typeface="Georgia" panose="02040502050405020303" pitchFamily="18" charset="0"/>
              </a:rPr>
              <a:t>Применение механизма «ипотечных каникул», предусматривающих освобождение от каких-либо платежей в течение строительства, в отношении типовых проектов ИЖС.</a:t>
            </a:r>
          </a:p>
        </p:txBody>
      </p:sp>
      <p:sp>
        <p:nvSpPr>
          <p:cNvPr id="10" name="Shape 139"/>
          <p:cNvSpPr/>
          <p:nvPr/>
        </p:nvSpPr>
        <p:spPr>
          <a:xfrm>
            <a:off x="11145842" y="6261409"/>
            <a:ext cx="352660" cy="4253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5718" tIns="35718" rIns="35718" bIns="35718" anchor="ctr">
            <a:spAutoFit/>
          </a:bodyPr>
          <a:lstStyle>
            <a:lvl1pPr algn="l">
              <a:lnSpc>
                <a:spcPct val="120000"/>
              </a:lnSpc>
              <a:defRPr sz="4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r>
              <a:rPr lang="ru-RU" sz="21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10</a:t>
            </a:r>
            <a:endParaRPr sz="21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737314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7074" y="1896836"/>
            <a:ext cx="3455557" cy="2303705"/>
          </a:xfrm>
          <a:prstGeom prst="rect">
            <a:avLst/>
          </a:prstGeom>
        </p:spPr>
      </p:pic>
      <p:sp>
        <p:nvSpPr>
          <p:cNvPr id="7" name="Shape 183"/>
          <p:cNvSpPr/>
          <p:nvPr/>
        </p:nvSpPr>
        <p:spPr>
          <a:xfrm>
            <a:off x="1527355" y="378877"/>
            <a:ext cx="8954994" cy="496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8" tIns="35718" rIns="35718" bIns="35718" anchor="ctr">
            <a:spAutoFit/>
          </a:bodyPr>
          <a:lstStyle>
            <a:lvl1pPr algn="l" defTabSz="914400">
              <a:lnSpc>
                <a:spcPct val="120000"/>
              </a:lnSpc>
              <a:defRPr sz="2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pPr algn="ctr"/>
            <a:endParaRPr lang="ru-RU" sz="2300" dirty="0">
              <a:solidFill>
                <a:srgbClr val="FFFFFF"/>
              </a:solidFill>
            </a:endParaRPr>
          </a:p>
        </p:txBody>
      </p:sp>
      <p:sp>
        <p:nvSpPr>
          <p:cNvPr id="15" name="TextBox 11"/>
          <p:cNvSpPr txBox="1">
            <a:spLocks noChangeArrowheads="1"/>
          </p:cNvSpPr>
          <p:nvPr/>
        </p:nvSpPr>
        <p:spPr bwMode="auto">
          <a:xfrm>
            <a:off x="474719" y="393031"/>
            <a:ext cx="7168709" cy="1343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defRPr/>
            </a:pPr>
            <a:r>
              <a:rPr lang="ru-RU" sz="2400" b="1" dirty="0">
                <a:solidFill>
                  <a:srgbClr val="DB1904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Направления взаимодействия</a:t>
            </a:r>
          </a:p>
          <a:p>
            <a:pPr>
              <a:spcBef>
                <a:spcPts val="200"/>
              </a:spcBef>
              <a:defRPr/>
            </a:pPr>
            <a:r>
              <a:rPr lang="ru-RU" sz="2400" b="1" dirty="0">
                <a:solidFill>
                  <a:srgbClr val="DB1904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профессионального сообщества </a:t>
            </a:r>
          </a:p>
          <a:p>
            <a:pPr>
              <a:spcBef>
                <a:spcPts val="200"/>
              </a:spcBef>
              <a:defRPr/>
            </a:pPr>
            <a:r>
              <a:rPr lang="ru-RU" sz="2400" b="1" dirty="0">
                <a:solidFill>
                  <a:srgbClr val="DB1904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и Правительства России в </a:t>
            </a:r>
            <a:r>
              <a:rPr lang="ru-RU" sz="3000" b="1" dirty="0">
                <a:solidFill>
                  <a:srgbClr val="4758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2021</a:t>
            </a:r>
            <a:r>
              <a:rPr lang="ru-RU" sz="2400" b="1" dirty="0">
                <a:solidFill>
                  <a:srgbClr val="DB1904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году</a:t>
            </a:r>
            <a:endParaRPr lang="ru-RU" sz="1600" b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В ТПП РФ прошло заседание по рассмотрению плана мероприятий ТДК | ИТП Град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61" y="4032142"/>
            <a:ext cx="1994168" cy="23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Регуляторная гильотина» трансформирует систему контроля и надзора Росреестра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887" y="4406555"/>
            <a:ext cx="2419791" cy="1613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Общенациональный план действий » Антикризис.ОПОРА РОССИИ - федеральный  центр антикризисной поддержки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71"/>
          <a:stretch/>
        </p:blipFill>
        <p:spPr bwMode="auto">
          <a:xfrm>
            <a:off x="5766320" y="4406556"/>
            <a:ext cx="2968845" cy="1613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Shape 139">
            <a:extLst>
              <a:ext uri="{FF2B5EF4-FFF2-40B4-BE49-F238E27FC236}">
                <a16:creationId xmlns="" xmlns:a16="http://schemas.microsoft.com/office/drawing/2014/main" id="{57AD7B1F-F769-47BD-90BF-D1A69327F2AE}"/>
              </a:ext>
            </a:extLst>
          </p:cNvPr>
          <p:cNvSpPr/>
          <p:nvPr/>
        </p:nvSpPr>
        <p:spPr>
          <a:xfrm>
            <a:off x="11701295" y="6394167"/>
            <a:ext cx="584301" cy="437388"/>
          </a:xfrm>
          <a:prstGeom prst="rect">
            <a:avLst/>
          </a:prstGeom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5718" tIns="35718" rIns="35718" bIns="35718" anchor="ctr">
            <a:noAutofit/>
          </a:bodyPr>
          <a:lstStyle>
            <a:lvl1pPr algn="l">
              <a:lnSpc>
                <a:spcPct val="120000"/>
              </a:lnSpc>
              <a:defRPr sz="4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r>
              <a:rPr lang="ru-RU" sz="21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11</a:t>
            </a:r>
            <a:endParaRPr sz="21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3" name="Picture 2" descr="Направление «Жилье и городская среда» - Главная | Исполнение Указов  Президента РФ | Указ Президента Российской Федерации от 7 мая 2018 года  №204 | Региональные проекты | Направление «Жилье и городская среда» -  Официальный портал Правительства ...">
            <a:extLst>
              <a:ext uri="{FF2B5EF4-FFF2-40B4-BE49-F238E27FC236}">
                <a16:creationId xmlns="" xmlns:a16="http://schemas.microsoft.com/office/drawing/2014/main" id="{965DEDD8-673C-43B7-AC37-3392C474F7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90" r="9294"/>
          <a:stretch/>
        </p:blipFill>
        <p:spPr bwMode="auto">
          <a:xfrm>
            <a:off x="9280355" y="4266176"/>
            <a:ext cx="2286001" cy="1893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6C04C192-0596-420A-A7D1-C6511ACFA5C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305445" y="108984"/>
            <a:ext cx="1805012" cy="115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223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26"/>
          <a:stretch/>
        </p:blipFill>
        <p:spPr>
          <a:xfrm>
            <a:off x="0" y="1183049"/>
            <a:ext cx="5930900" cy="5662252"/>
          </a:xfrm>
          <a:prstGeom prst="rect">
            <a:avLst/>
          </a:prstGeom>
        </p:spPr>
      </p:pic>
      <p:sp>
        <p:nvSpPr>
          <p:cNvPr id="622" name="Прямоугольник"/>
          <p:cNvSpPr/>
          <p:nvPr/>
        </p:nvSpPr>
        <p:spPr>
          <a:xfrm>
            <a:off x="6038648" y="472650"/>
            <a:ext cx="2691221" cy="2132029"/>
          </a:xfrm>
          <a:prstGeom prst="rect">
            <a:avLst/>
          </a:prstGeom>
          <a:ln w="25400">
            <a:solidFill>
              <a:srgbClr val="697593"/>
            </a:solidFill>
            <a:miter lim="400000"/>
          </a:ln>
        </p:spPr>
        <p:txBody>
          <a:bodyPr lIns="35718" tIns="35718" rIns="35718" bIns="35718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623" name="123242 Moscow, Russian Federation…"/>
          <p:cNvSpPr txBox="1"/>
          <p:nvPr/>
        </p:nvSpPr>
        <p:spPr>
          <a:xfrm>
            <a:off x="6208278" y="1775110"/>
            <a:ext cx="2499586" cy="424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8" tIns="35718" rIns="35718" bIns="35718" anchor="ctr">
            <a:spAutoFit/>
          </a:bodyPr>
          <a:lstStyle/>
          <a:p>
            <a:pPr defTabSz="457200">
              <a:lnSpc>
                <a:spcPct val="120000"/>
              </a:lnSpc>
              <a:defRPr sz="20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pPr>
            <a:r>
              <a:rPr sz="1000" dirty="0">
                <a:solidFill>
                  <a:srgbClr val="4758A7"/>
                </a:solidFill>
                <a:latin typeface="Georgia" panose="02040502050405020303" pitchFamily="18" charset="0"/>
              </a:rPr>
              <a:t>123242 </a:t>
            </a:r>
            <a:r>
              <a:rPr lang="ru-RU" sz="1000" dirty="0">
                <a:solidFill>
                  <a:srgbClr val="4758A7"/>
                </a:solidFill>
                <a:latin typeface="Georgia" panose="02040502050405020303" pitchFamily="18" charset="0"/>
              </a:rPr>
              <a:t>Российская Федерация, Москва, ул. Малая Грузинская, д. 3</a:t>
            </a:r>
            <a:endParaRPr sz="1000" dirty="0">
              <a:solidFill>
                <a:srgbClr val="4758A7"/>
              </a:solidFill>
              <a:latin typeface="Georgia" panose="02040502050405020303" pitchFamily="18" charset="0"/>
            </a:endParaRPr>
          </a:p>
        </p:txBody>
      </p:sp>
      <p:sp>
        <p:nvSpPr>
          <p:cNvPr id="624" name="Прямоугольник"/>
          <p:cNvSpPr/>
          <p:nvPr/>
        </p:nvSpPr>
        <p:spPr>
          <a:xfrm>
            <a:off x="9073431" y="472650"/>
            <a:ext cx="2691221" cy="2132029"/>
          </a:xfrm>
          <a:prstGeom prst="rect">
            <a:avLst/>
          </a:prstGeom>
          <a:ln w="25400">
            <a:solidFill>
              <a:srgbClr val="697593"/>
            </a:solidFill>
            <a:miter lim="400000"/>
          </a:ln>
        </p:spPr>
        <p:txBody>
          <a:bodyPr lIns="35718" tIns="35718" rIns="35718" bIns="35718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625" name="Tel / fax…"/>
          <p:cNvSpPr txBox="1"/>
          <p:nvPr/>
        </p:nvSpPr>
        <p:spPr>
          <a:xfrm>
            <a:off x="9243061" y="1765328"/>
            <a:ext cx="2499587" cy="6096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8" tIns="35718" rIns="35718" bIns="35718" anchor="ctr">
            <a:spAutoFit/>
          </a:bodyPr>
          <a:lstStyle/>
          <a:p>
            <a:pPr defTabSz="457200">
              <a:lnSpc>
                <a:spcPct val="120000"/>
              </a:lnSpc>
              <a:defRPr sz="20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pPr>
            <a:r>
              <a:rPr lang="ru-RU" sz="1000" dirty="0">
                <a:solidFill>
                  <a:srgbClr val="4758A7"/>
                </a:solidFill>
                <a:latin typeface="Georgia" panose="02040502050405020303" pitchFamily="18" charset="0"/>
              </a:rPr>
              <a:t>Тел.</a:t>
            </a:r>
            <a:r>
              <a:rPr lang="en-US" sz="1000" dirty="0">
                <a:solidFill>
                  <a:srgbClr val="4758A7"/>
                </a:solidFill>
                <a:latin typeface="Georgia" panose="02040502050405020303" pitchFamily="18" charset="0"/>
              </a:rPr>
              <a:t>/</a:t>
            </a:r>
            <a:r>
              <a:rPr lang="ru-RU" sz="1000" dirty="0">
                <a:solidFill>
                  <a:srgbClr val="4758A7"/>
                </a:solidFill>
                <a:latin typeface="Georgia" panose="02040502050405020303" pitchFamily="18" charset="0"/>
              </a:rPr>
              <a:t>факс</a:t>
            </a:r>
            <a:endParaRPr sz="1000" dirty="0">
              <a:solidFill>
                <a:srgbClr val="4758A7"/>
              </a:solidFill>
              <a:latin typeface="Georgia" panose="02040502050405020303" pitchFamily="18" charset="0"/>
            </a:endParaRPr>
          </a:p>
          <a:p>
            <a:pPr defTabSz="457200">
              <a:lnSpc>
                <a:spcPct val="120000"/>
              </a:lnSpc>
              <a:defRPr sz="20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pPr>
            <a:r>
              <a:rPr sz="1000" dirty="0">
                <a:solidFill>
                  <a:srgbClr val="4758A7"/>
                </a:solidFill>
                <a:latin typeface="Georgia" panose="02040502050405020303" pitchFamily="18" charset="0"/>
              </a:rPr>
              <a:t>+7 (495) 987-31-50</a:t>
            </a:r>
          </a:p>
          <a:p>
            <a:pPr defTabSz="457200">
              <a:lnSpc>
                <a:spcPct val="120000"/>
              </a:lnSpc>
              <a:defRPr sz="20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pPr>
            <a:r>
              <a:rPr sz="1000" dirty="0">
                <a:solidFill>
                  <a:srgbClr val="4758A7"/>
                </a:solidFill>
                <a:latin typeface="Georgia" panose="02040502050405020303" pitchFamily="18" charset="0"/>
              </a:rPr>
              <a:t>+7 (495) 987-31-49</a:t>
            </a:r>
          </a:p>
        </p:txBody>
      </p:sp>
      <p:sp>
        <p:nvSpPr>
          <p:cNvPr id="626" name="Прямоугольник"/>
          <p:cNvSpPr/>
          <p:nvPr/>
        </p:nvSpPr>
        <p:spPr>
          <a:xfrm>
            <a:off x="6038648" y="2972586"/>
            <a:ext cx="2691220" cy="2132029"/>
          </a:xfrm>
          <a:prstGeom prst="rect">
            <a:avLst/>
          </a:prstGeom>
          <a:ln w="25400">
            <a:solidFill>
              <a:srgbClr val="697593"/>
            </a:solidFill>
            <a:miter lim="400000"/>
          </a:ln>
        </p:spPr>
        <p:txBody>
          <a:bodyPr lIns="35718" tIns="35718" rIns="35718" bIns="35718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627" name="E-mail: info@nostroy.ru"/>
          <p:cNvSpPr txBox="1"/>
          <p:nvPr/>
        </p:nvSpPr>
        <p:spPr>
          <a:xfrm>
            <a:off x="6208278" y="4357596"/>
            <a:ext cx="2499587" cy="424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8" tIns="35718" rIns="35718" bIns="35718" anchor="ctr">
            <a:spAutoFit/>
          </a:bodyPr>
          <a:lstStyle/>
          <a:p>
            <a:pPr defTabSz="457200">
              <a:lnSpc>
                <a:spcPct val="120000"/>
              </a:lnSpc>
              <a:defRPr sz="20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pPr>
            <a:r>
              <a:rPr sz="1000">
                <a:solidFill>
                  <a:srgbClr val="4758A7"/>
                </a:solidFill>
                <a:latin typeface="Georgia" panose="02040502050405020303" pitchFamily="18" charset="0"/>
              </a:rPr>
              <a:t>E-mail:</a:t>
            </a:r>
            <a:br>
              <a:rPr sz="1000">
                <a:solidFill>
                  <a:srgbClr val="4758A7"/>
                </a:solidFill>
                <a:latin typeface="Georgia" panose="02040502050405020303" pitchFamily="18" charset="0"/>
              </a:rPr>
            </a:br>
            <a:r>
              <a:rPr sz="1000" u="sng">
                <a:solidFill>
                  <a:srgbClr val="4758A7"/>
                </a:solidFill>
                <a:uFill>
                  <a:solidFill>
                    <a:srgbClr val="0000FF"/>
                  </a:solidFill>
                </a:uFill>
                <a:latin typeface="Georgia" panose="02040502050405020303" pitchFamily="18" charset="0"/>
                <a:hlinkClick r:id="rId4"/>
              </a:rPr>
              <a:t>info@nostroy.ru</a:t>
            </a:r>
          </a:p>
        </p:txBody>
      </p:sp>
      <p:sp>
        <p:nvSpPr>
          <p:cNvPr id="628" name="Прямоугольник"/>
          <p:cNvSpPr/>
          <p:nvPr/>
        </p:nvSpPr>
        <p:spPr>
          <a:xfrm>
            <a:off x="9073431" y="2972586"/>
            <a:ext cx="2691221" cy="2132029"/>
          </a:xfrm>
          <a:prstGeom prst="rect">
            <a:avLst/>
          </a:prstGeom>
          <a:ln w="25400">
            <a:solidFill>
              <a:srgbClr val="697593"/>
            </a:solidFill>
            <a:miter lim="400000"/>
          </a:ln>
        </p:spPr>
        <p:txBody>
          <a:bodyPr lIns="35718" tIns="35718" rIns="35718" bIns="35718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629" name="www.nostroy.ru"/>
          <p:cNvSpPr txBox="1"/>
          <p:nvPr/>
        </p:nvSpPr>
        <p:spPr>
          <a:xfrm>
            <a:off x="9243061" y="4545178"/>
            <a:ext cx="2499587" cy="240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8" tIns="35718" rIns="35718" bIns="35718" anchor="ctr">
            <a:spAutoFit/>
          </a:bodyPr>
          <a:lstStyle>
            <a:lvl1pPr algn="l" defTabSz="914400">
              <a:lnSpc>
                <a:spcPct val="120000"/>
              </a:lnSpc>
              <a:defRPr sz="20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otham Pro Light Regular"/>
                <a:ea typeface="Gotham Pro Light Regular"/>
                <a:cs typeface="Gotham Pro Light Regular"/>
                <a:sym typeface="Gotham Pro Light Regular"/>
                <a:hlinkClick r:id="" action="ppaction://noaction"/>
              </a:defRPr>
            </a:lvl1pPr>
          </a:lstStyle>
          <a:p>
            <a:r>
              <a:rPr sz="1000">
                <a:solidFill>
                  <a:srgbClr val="4758A7"/>
                </a:solidFill>
                <a:latin typeface="Georgia" panose="02040502050405020303" pitchFamily="18" charset="0"/>
                <a:hlinkClick r:id="rId5"/>
              </a:rPr>
              <a:t>www.nostroy.ru</a:t>
            </a:r>
          </a:p>
        </p:txBody>
      </p:sp>
      <p:pic>
        <p:nvPicPr>
          <p:cNvPr id="630" name="image49.png" descr="image49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07118" y="3143087"/>
            <a:ext cx="485781" cy="485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31" name="image50.png" descr="image50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91236" y="631109"/>
            <a:ext cx="568346" cy="568009"/>
          </a:xfrm>
          <a:prstGeom prst="rect">
            <a:avLst/>
          </a:prstGeom>
          <a:ln w="12700">
            <a:miter lim="400000"/>
          </a:ln>
        </p:spPr>
      </p:pic>
      <p:pic>
        <p:nvPicPr>
          <p:cNvPr id="632" name="image51.png" descr="image51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61463" y="636347"/>
            <a:ext cx="291598" cy="485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33" name="image52.png" descr="image52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241124" y="3164220"/>
            <a:ext cx="568346" cy="430818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16811" y="2070154"/>
            <a:ext cx="2305414" cy="1474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01673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26"/>
          <a:stretch/>
        </p:blipFill>
        <p:spPr>
          <a:xfrm flipH="1">
            <a:off x="10613571" y="5351070"/>
            <a:ext cx="1578429" cy="150693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31" y="1490322"/>
            <a:ext cx="4889226" cy="3259484"/>
          </a:xfrm>
          <a:prstGeom prst="rect">
            <a:avLst/>
          </a:prstGeom>
        </p:spPr>
      </p:pic>
      <p:sp>
        <p:nvSpPr>
          <p:cNvPr id="4" name="Shape 173"/>
          <p:cNvSpPr/>
          <p:nvPr/>
        </p:nvSpPr>
        <p:spPr>
          <a:xfrm>
            <a:off x="246675" y="197512"/>
            <a:ext cx="11800691" cy="1066628"/>
          </a:xfrm>
          <a:prstGeom prst="rect">
            <a:avLst/>
          </a:prstGeom>
          <a:solidFill>
            <a:srgbClr val="4758A7"/>
          </a:solidFill>
          <a:ln w="12700">
            <a:noFill/>
            <a:miter lim="400000"/>
          </a:ln>
        </p:spPr>
        <p:txBody>
          <a:bodyPr lIns="35718" tIns="35718" rIns="35718" bIns="35718" anchor="ctr"/>
          <a:lstStyle/>
          <a:p>
            <a:pPr lvl="0" algn="ctr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ru-RU" sz="2400" dirty="0">
                <a:solidFill>
                  <a:srgbClr val="FFFFFF"/>
                </a:solidFill>
                <a:latin typeface="Georgia" panose="02040502050405020303" pitchFamily="18" charset="0"/>
                <a:ea typeface="Helvetica Light"/>
                <a:cs typeface="Helvetica Light"/>
                <a:sym typeface="Helvetica Light"/>
              </a:rPr>
              <a:t>27 марта по распоряжению Президента </a:t>
            </a:r>
            <a:r>
              <a:rPr lang="ru-RU" sz="2400" dirty="0" smtClean="0">
                <a:solidFill>
                  <a:srgbClr val="FFFFFF"/>
                </a:solidFill>
                <a:latin typeface="Georgia" panose="02040502050405020303" pitchFamily="18" charset="0"/>
                <a:ea typeface="Helvetica Light"/>
                <a:cs typeface="Helvetica Light"/>
                <a:sym typeface="Helvetica Light"/>
              </a:rPr>
              <a:t>НОСТРОЙ </a:t>
            </a:r>
            <a:r>
              <a:rPr lang="ru-RU" sz="2400" dirty="0">
                <a:solidFill>
                  <a:srgbClr val="FFFFFF"/>
                </a:solidFill>
                <a:latin typeface="Georgia" panose="02040502050405020303" pitchFamily="18" charset="0"/>
                <a:ea typeface="Helvetica Light"/>
                <a:cs typeface="Helvetica Light"/>
                <a:sym typeface="Helvetica Light"/>
              </a:rPr>
              <a:t>был создан </a:t>
            </a:r>
          </a:p>
          <a:p>
            <a:pPr lvl="0" algn="ctr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ru-RU" sz="2400" dirty="0">
                <a:solidFill>
                  <a:srgbClr val="FFFFFF"/>
                </a:solidFill>
                <a:latin typeface="Georgia" panose="02040502050405020303" pitchFamily="18" charset="0"/>
                <a:ea typeface="Helvetica Light"/>
                <a:cs typeface="Helvetica Light"/>
                <a:sym typeface="Helvetica Light"/>
              </a:rPr>
              <a:t>Ситуационный центр по поддержке строительной отрасли </a:t>
            </a:r>
          </a:p>
        </p:txBody>
      </p:sp>
      <p:sp>
        <p:nvSpPr>
          <p:cNvPr id="7" name="Shape 183"/>
          <p:cNvSpPr/>
          <p:nvPr/>
        </p:nvSpPr>
        <p:spPr>
          <a:xfrm>
            <a:off x="1527355" y="378876"/>
            <a:ext cx="8954994" cy="496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8" tIns="35718" rIns="35718" bIns="35718" anchor="ctr">
            <a:spAutoFit/>
          </a:bodyPr>
          <a:lstStyle>
            <a:lvl1pPr algn="l" defTabSz="914400">
              <a:lnSpc>
                <a:spcPct val="120000"/>
              </a:lnSpc>
              <a:defRPr sz="2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pPr algn="ctr"/>
            <a:endParaRPr lang="ru-RU" sz="2300" dirty="0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2631" y="4398909"/>
            <a:ext cx="11504735" cy="199573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/>
          <a:p>
            <a:pPr defTabSz="410765" hangingPunct="0"/>
            <a:r>
              <a:rPr lang="ru-RU" sz="2500" dirty="0">
                <a:solidFill>
                  <a:srgbClr val="DF202C"/>
                </a:solidFill>
                <a:latin typeface="Georgia" panose="02040502050405020303" pitchFamily="18" charset="0"/>
                <a:sym typeface="Helvetica"/>
              </a:rPr>
              <a:t>Поступило около </a:t>
            </a:r>
            <a:r>
              <a:rPr lang="ru-RU" sz="2500" b="1" dirty="0">
                <a:solidFill>
                  <a:srgbClr val="DF20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sym typeface="Helvetica"/>
              </a:rPr>
              <a:t>200</a:t>
            </a:r>
            <a:r>
              <a:rPr lang="ru-RU" sz="2500" dirty="0">
                <a:solidFill>
                  <a:srgbClr val="DF202C"/>
                </a:solidFill>
                <a:latin typeface="Georgia" panose="02040502050405020303" pitchFamily="18" charset="0"/>
                <a:sym typeface="Helvetica"/>
              </a:rPr>
              <a:t> предложений от СРО, </a:t>
            </a:r>
            <a:endParaRPr lang="ru-RU" sz="2500" dirty="0" smtClean="0">
              <a:solidFill>
                <a:srgbClr val="DF202C"/>
              </a:solidFill>
              <a:latin typeface="Georgia" panose="02040502050405020303" pitchFamily="18" charset="0"/>
              <a:sym typeface="Helvetica"/>
            </a:endParaRPr>
          </a:p>
          <a:p>
            <a:pPr defTabSz="410765" hangingPunct="0"/>
            <a:r>
              <a:rPr lang="ru-RU" sz="2500" dirty="0" smtClean="0">
                <a:solidFill>
                  <a:srgbClr val="DF202C"/>
                </a:solidFill>
                <a:latin typeface="Georgia" panose="02040502050405020303" pitchFamily="18" charset="0"/>
                <a:sym typeface="Helvetica"/>
              </a:rPr>
              <a:t>строительных </a:t>
            </a:r>
            <a:r>
              <a:rPr lang="ru-RU" sz="2500" dirty="0">
                <a:solidFill>
                  <a:srgbClr val="DF202C"/>
                </a:solidFill>
                <a:latin typeface="Georgia" panose="02040502050405020303" pitchFamily="18" charset="0"/>
                <a:sym typeface="Helvetica"/>
              </a:rPr>
              <a:t>организаций, профессиональных сообществ. </a:t>
            </a:r>
            <a:endParaRPr lang="ru-RU" sz="2500" dirty="0" smtClean="0">
              <a:solidFill>
                <a:srgbClr val="DF202C"/>
              </a:solidFill>
              <a:latin typeface="Georgia" panose="02040502050405020303" pitchFamily="18" charset="0"/>
              <a:sym typeface="Helvetica"/>
            </a:endParaRPr>
          </a:p>
          <a:p>
            <a:pPr defTabSz="410765" hangingPunct="0"/>
            <a:r>
              <a:rPr lang="ru-RU" sz="2500" dirty="0" smtClean="0">
                <a:solidFill>
                  <a:srgbClr val="4859A7"/>
                </a:solidFill>
                <a:latin typeface="Georgia" panose="02040502050405020303" pitchFamily="18" charset="0"/>
                <a:sym typeface="Helvetica"/>
              </a:rPr>
              <a:t>				41 учтено в НПА, </a:t>
            </a:r>
          </a:p>
          <a:p>
            <a:pPr defTabSz="410765" hangingPunct="0"/>
            <a:r>
              <a:rPr lang="ru-RU" sz="2500" dirty="0" smtClean="0">
                <a:solidFill>
                  <a:srgbClr val="4859A7"/>
                </a:solidFill>
                <a:latin typeface="Georgia" panose="02040502050405020303" pitchFamily="18" charset="0"/>
                <a:sym typeface="Helvetica"/>
              </a:rPr>
              <a:t>				32 – в Общенациональном плане действий, </a:t>
            </a:r>
          </a:p>
          <a:p>
            <a:pPr defTabSz="410765" hangingPunct="0"/>
            <a:r>
              <a:rPr lang="ru-RU" sz="2500" dirty="0" smtClean="0">
                <a:solidFill>
                  <a:srgbClr val="4859A7"/>
                </a:solidFill>
                <a:latin typeface="Georgia" panose="02040502050405020303" pitchFamily="18" charset="0"/>
                <a:sym typeface="Helvetica"/>
              </a:rPr>
              <a:t>				8 – в «дорожной карте» ТДК 2021</a:t>
            </a:r>
            <a:endParaRPr lang="ru-RU" sz="2500" dirty="0">
              <a:solidFill>
                <a:srgbClr val="4859A7"/>
              </a:solidFill>
              <a:latin typeface="Georgia" panose="02040502050405020303" pitchFamily="18" charset="0"/>
              <a:sym typeface="Helvetica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189" y="6029325"/>
            <a:ext cx="1151619" cy="736369"/>
          </a:xfrm>
          <a:prstGeom prst="rect">
            <a:avLst/>
          </a:prstGeom>
        </p:spPr>
      </p:pic>
      <p:sp>
        <p:nvSpPr>
          <p:cNvPr id="13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810439" y="6287185"/>
            <a:ext cx="736594" cy="407709"/>
          </a:xfrm>
        </p:spPr>
        <p:txBody>
          <a:bodyPr/>
          <a:lstStyle/>
          <a:p>
            <a:r>
              <a:rPr lang="ru-RU" sz="2000" b="1" dirty="0">
                <a:solidFill>
                  <a:schemeClr val="tx1"/>
                </a:solidFill>
                <a:latin typeface="Georgia" panose="02040502050405020303" pitchFamily="18" charset="0"/>
              </a:rPr>
              <a:t>2</a:t>
            </a:r>
            <a:endParaRPr lang="ru-RU" sz="20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 bwMode="auto">
          <a:xfrm>
            <a:off x="6545179" y="1498330"/>
            <a:ext cx="5001854" cy="564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700" b="1" smtClean="0">
                <a:solidFill>
                  <a:srgbClr val="DF20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Формы взаимодействия</a:t>
            </a:r>
            <a:endParaRPr lang="ru-RU" sz="2700" b="1" dirty="0">
              <a:solidFill>
                <a:srgbClr val="DF202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197391" y="2099431"/>
            <a:ext cx="4713026" cy="22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>
              <a:spcBef>
                <a:spcPts val="100"/>
              </a:spcBef>
              <a:spcAft>
                <a:spcPts val="300"/>
              </a:spcAft>
              <a:buClr>
                <a:srgbClr val="4758A7"/>
              </a:buClr>
              <a:buFont typeface="Wingdings" panose="05000000000000000000" pitchFamily="2" charset="2"/>
              <a:buChar char="q"/>
              <a:defRPr/>
            </a:pPr>
            <a:r>
              <a:rPr lang="ru-RU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Форумы устойчивого развития</a:t>
            </a:r>
          </a:p>
          <a:p>
            <a:pPr marL="228600" indent="-228600">
              <a:spcBef>
                <a:spcPts val="100"/>
              </a:spcBef>
              <a:spcAft>
                <a:spcPts val="300"/>
              </a:spcAft>
              <a:buClr>
                <a:srgbClr val="4758A7"/>
              </a:buClr>
              <a:buFont typeface="Wingdings" panose="05000000000000000000" pitchFamily="2" charset="2"/>
              <a:buChar char="q"/>
              <a:defRPr/>
            </a:pPr>
            <a:r>
              <a:rPr lang="ru-RU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Конференции, круглые столы</a:t>
            </a:r>
          </a:p>
          <a:p>
            <a:pPr marL="228600" indent="-228600">
              <a:spcBef>
                <a:spcPts val="100"/>
              </a:spcBef>
              <a:spcAft>
                <a:spcPts val="300"/>
              </a:spcAft>
              <a:buClr>
                <a:srgbClr val="4758A7"/>
              </a:buClr>
              <a:buFont typeface="Wingdings" panose="05000000000000000000" pitchFamily="2" charset="2"/>
              <a:buChar char="q"/>
              <a:defRPr/>
            </a:pPr>
            <a:r>
              <a:rPr lang="ru-RU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Совещания с федеральными органами  государственной власти и органами власти субъектов РФ</a:t>
            </a:r>
          </a:p>
          <a:p>
            <a:pPr marL="228600" indent="-228600">
              <a:spcBef>
                <a:spcPts val="100"/>
              </a:spcBef>
              <a:spcAft>
                <a:spcPts val="300"/>
              </a:spcAft>
              <a:buClr>
                <a:srgbClr val="4758A7"/>
              </a:buClr>
              <a:buFont typeface="Wingdings" panose="05000000000000000000" pitchFamily="2" charset="2"/>
              <a:buChar char="q"/>
              <a:defRPr/>
            </a:pPr>
            <a:r>
              <a:rPr lang="ru-RU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Опросы, исследования мнений участников рынка</a:t>
            </a:r>
          </a:p>
          <a:p>
            <a:pPr marL="228600" indent="-228600">
              <a:spcBef>
                <a:spcPts val="100"/>
              </a:spcBef>
              <a:spcAft>
                <a:spcPts val="300"/>
              </a:spcAft>
              <a:buClr>
                <a:srgbClr val="4758A7"/>
              </a:buClr>
              <a:buFont typeface="Wingdings" panose="05000000000000000000" pitchFamily="2" charset="2"/>
              <a:buChar char="q"/>
              <a:defRPr/>
            </a:pPr>
            <a:r>
              <a:rPr lang="ru-RU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Росстат, АО «ДОМ.РФ», ЕРЗ РФ, ЕМИСС</a:t>
            </a:r>
          </a:p>
        </p:txBody>
      </p:sp>
    </p:spTree>
    <p:extLst>
      <p:ext uri="{BB962C8B-B14F-4D97-AF65-F5344CB8AC3E}">
        <p14:creationId xmlns:p14="http://schemas.microsoft.com/office/powerpoint/2010/main" val="2310685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Прямоугольник 54"/>
          <p:cNvSpPr/>
          <p:nvPr/>
        </p:nvSpPr>
        <p:spPr>
          <a:xfrm>
            <a:off x="263049" y="1136705"/>
            <a:ext cx="11502062" cy="97242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solidFill>
              <a:srgbClr val="E6E6E6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noAutofit/>
          </a:bodyPr>
          <a:lstStyle/>
          <a:p>
            <a:pPr algn="ctr"/>
            <a:r>
              <a:rPr lang="ru-RU" sz="1200" b="1" u="sng" dirty="0">
                <a:latin typeface="Georgia" panose="02040502050405020303" pitchFamily="18" charset="0"/>
              </a:rPr>
              <a:t>Федеральный закон от 01.04.2020 № 98-ФЗ</a:t>
            </a:r>
          </a:p>
          <a:p>
            <a:pPr marL="847725" indent="-228600" defTabSz="542925">
              <a:buFont typeface="Arial" panose="020B0604020202020204" pitchFamily="34" charset="0"/>
              <a:buChar char="•"/>
            </a:pPr>
            <a:r>
              <a:rPr lang="ru-RU" sz="1200" dirty="0">
                <a:latin typeface="Georgia" panose="02040502050405020303" pitchFamily="18" charset="0"/>
              </a:rPr>
              <a:t>о возможности изменения срока исполнения контракта, цены контракта;</a:t>
            </a:r>
          </a:p>
          <a:p>
            <a:pPr marL="847725" indent="-228600" defTabSz="542925">
              <a:buFont typeface="Arial" panose="020B0604020202020204" pitchFamily="34" charset="0"/>
              <a:buChar char="•"/>
            </a:pPr>
            <a:r>
              <a:rPr lang="ru-RU" sz="1200" dirty="0">
                <a:latin typeface="Georgia" panose="02040502050405020303" pitchFamily="18" charset="0"/>
              </a:rPr>
              <a:t>об изменении порядка включения организаций в реестр субъектов малого и среднего предпринимательства;</a:t>
            </a:r>
          </a:p>
          <a:p>
            <a:pPr marL="847725" indent="-228600" defTabSz="542925">
              <a:buFont typeface="Arial" panose="020B0604020202020204" pitchFamily="34" charset="0"/>
              <a:buChar char="•"/>
            </a:pPr>
            <a:r>
              <a:rPr lang="ru-RU" sz="1200" dirty="0">
                <a:latin typeface="Georgia" panose="02040502050405020303" pitchFamily="18" charset="0"/>
              </a:rPr>
              <a:t>об установлении права заказчика до 31.12.2020 при осуществлении закупок субъектами МСП не устанавливать требование </a:t>
            </a:r>
            <a:br>
              <a:rPr lang="ru-RU" sz="1200" dirty="0">
                <a:latin typeface="Georgia" panose="02040502050405020303" pitchFamily="18" charset="0"/>
              </a:rPr>
            </a:br>
            <a:r>
              <a:rPr lang="ru-RU" sz="1200" dirty="0">
                <a:latin typeface="Georgia" panose="02040502050405020303" pitchFamily="18" charset="0"/>
              </a:rPr>
              <a:t>об обеспечении исполнения контракта и обеспечения гарантийных обязательств.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261616" y="2240753"/>
            <a:ext cx="11503494" cy="497296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solidFill>
              <a:srgbClr val="E6E6E6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noAutofit/>
          </a:bodyPr>
          <a:lstStyle/>
          <a:p>
            <a:pPr algn="ctr"/>
            <a:r>
              <a:rPr lang="ru-RU" sz="1200" b="1" u="sng" dirty="0">
                <a:latin typeface="Georgia" panose="02040502050405020303" pitchFamily="18" charset="0"/>
              </a:rPr>
              <a:t>Федеральный закон от 01.04.2020 № 102-ФЗ </a:t>
            </a:r>
          </a:p>
          <a:p>
            <a:pPr algn="ctr"/>
            <a:r>
              <a:rPr lang="ru-RU" sz="1200" dirty="0">
                <a:latin typeface="Georgia" panose="02040502050405020303" pitchFamily="18" charset="0"/>
              </a:rPr>
              <a:t>о снижении ставки страховых взносов для МСП с 01.01.2021</a:t>
            </a:r>
          </a:p>
        </p:txBody>
      </p:sp>
      <p:pic>
        <p:nvPicPr>
          <p:cNvPr id="45" name="Рисунок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72" y="1144535"/>
            <a:ext cx="487678" cy="35054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68" y="2245616"/>
            <a:ext cx="487678" cy="35054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6" name="Прямоугольник 65"/>
          <p:cNvSpPr/>
          <p:nvPr/>
        </p:nvSpPr>
        <p:spPr>
          <a:xfrm>
            <a:off x="261616" y="2877255"/>
            <a:ext cx="5829053" cy="269971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solidFill>
              <a:srgbClr val="E6E6E6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noAutofit/>
          </a:bodyPr>
          <a:lstStyle/>
          <a:p>
            <a:pPr algn="ctr"/>
            <a:r>
              <a:rPr lang="ru-RU" sz="1000" b="1" u="sng" dirty="0">
                <a:latin typeface="Georgia" panose="02040502050405020303" pitchFamily="18" charset="0"/>
              </a:rPr>
              <a:t>Постановление Правительства РФ 03.04.2020 № 438 </a:t>
            </a:r>
            <a:r>
              <a:rPr lang="ru-RU" sz="1000" b="1" dirty="0">
                <a:latin typeface="Georgia" panose="02040502050405020303" pitchFamily="18" charset="0"/>
              </a:rPr>
              <a:t/>
            </a:r>
            <a:br>
              <a:rPr lang="ru-RU" sz="1000" b="1" dirty="0">
                <a:latin typeface="Georgia" panose="02040502050405020303" pitchFamily="18" charset="0"/>
              </a:rPr>
            </a:br>
            <a:r>
              <a:rPr lang="ru-RU" sz="1000" dirty="0">
                <a:latin typeface="Georgia" panose="02040502050405020303" pitchFamily="18" charset="0"/>
              </a:rPr>
              <a:t>об особенностях осуществления в 2020 году государственного контроля (надзора) </a:t>
            </a:r>
            <a:br>
              <a:rPr lang="ru-RU" sz="1000" dirty="0">
                <a:latin typeface="Georgia" panose="02040502050405020303" pitchFamily="18" charset="0"/>
              </a:rPr>
            </a:br>
            <a:r>
              <a:rPr lang="ru-RU" sz="1000" dirty="0">
                <a:latin typeface="Georgia" panose="02040502050405020303" pitchFamily="18" charset="0"/>
              </a:rPr>
              <a:t>в отношении субъектов МСП и НКО, численностью до 200 человек.</a:t>
            </a:r>
          </a:p>
          <a:p>
            <a:pPr algn="ctr"/>
            <a:endParaRPr lang="ru-RU" sz="1000" dirty="0">
              <a:latin typeface="Georgia" panose="02040502050405020303" pitchFamily="18" charset="0"/>
            </a:endParaRPr>
          </a:p>
          <a:p>
            <a:pPr algn="ctr"/>
            <a:r>
              <a:rPr lang="ru-RU" sz="1000" b="1" u="sng" dirty="0">
                <a:latin typeface="Georgia" panose="02040502050405020303" pitchFamily="18" charset="0"/>
              </a:rPr>
              <a:t>Постановление Правительства РФ от 03.04.2020 № 440 </a:t>
            </a:r>
            <a:br>
              <a:rPr lang="ru-RU" sz="1000" b="1" u="sng" dirty="0">
                <a:latin typeface="Georgia" panose="02040502050405020303" pitchFamily="18" charset="0"/>
              </a:rPr>
            </a:br>
            <a:r>
              <a:rPr lang="ru-RU" sz="1000" dirty="0">
                <a:latin typeface="Georgia" panose="02040502050405020303" pitchFamily="18" charset="0"/>
              </a:rPr>
              <a:t>«О продлении действия разрешений и иных особенностях в отношении разрешительной деятельности в 2020 году», в соответствии с которым разрешения на строительство, которые заканчиваются в период с 06.04.2020 по 01.01.2021, автоматически продлеваются на 1 год.</a:t>
            </a:r>
          </a:p>
          <a:p>
            <a:pPr algn="ctr"/>
            <a:endParaRPr lang="ru-RU" sz="1000" dirty="0">
              <a:latin typeface="Georgia" panose="02040502050405020303" pitchFamily="18" charset="0"/>
            </a:endParaRPr>
          </a:p>
          <a:p>
            <a:pPr algn="ctr"/>
            <a:r>
              <a:rPr lang="ru-RU" sz="1000" b="1" u="sng" dirty="0">
                <a:latin typeface="Georgia" panose="02040502050405020303" pitchFamily="18" charset="0"/>
              </a:rPr>
              <a:t>Постановление Правительства РФ от 23.04.2020 № 566</a:t>
            </a:r>
          </a:p>
          <a:p>
            <a:pPr algn="ctr"/>
            <a:r>
              <a:rPr lang="ru-RU" sz="1000" dirty="0">
                <a:latin typeface="Georgia" panose="02040502050405020303" pitchFamily="18" charset="0"/>
              </a:rPr>
              <a:t>о субсидировании ставки по ипотечным кредитам до 6,5%</a:t>
            </a:r>
          </a:p>
          <a:p>
            <a:pPr algn="ctr"/>
            <a:r>
              <a:rPr lang="ru-RU" sz="1000" i="1" u="sng" dirty="0">
                <a:latin typeface="Georgia" panose="02040502050405020303" pitchFamily="18" charset="0"/>
              </a:rPr>
              <a:t>(!!! Президентом РФ озвучено предложение продлить данную меру до 01.07.2021)</a:t>
            </a:r>
          </a:p>
          <a:p>
            <a:pPr algn="ctr"/>
            <a:endParaRPr lang="ru-RU" sz="1000" dirty="0">
              <a:latin typeface="Georgia" panose="02040502050405020303" pitchFamily="18" charset="0"/>
            </a:endParaRPr>
          </a:p>
          <a:p>
            <a:pPr algn="ctr"/>
            <a:r>
              <a:rPr lang="ru-RU" sz="1000" b="1" u="sng" dirty="0">
                <a:latin typeface="Georgia" panose="02040502050405020303" pitchFamily="18" charset="0"/>
              </a:rPr>
              <a:t>Постановление Правительства РФ от 24.04.2020 № 582</a:t>
            </a:r>
          </a:p>
          <a:p>
            <a:pPr algn="ctr"/>
            <a:r>
              <a:rPr lang="ru-RU" sz="1000" dirty="0">
                <a:latin typeface="Georgia" panose="02040502050405020303" pitchFamily="18" charset="0"/>
              </a:rPr>
              <a:t>о субсидировании процентной ставки по кредитам, предоставленным системообразующим организациям на пополнение оборотных средств.</a:t>
            </a:r>
          </a:p>
        </p:txBody>
      </p:sp>
      <p:pic>
        <p:nvPicPr>
          <p:cNvPr id="72" name="Рисунок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41" y="2893598"/>
            <a:ext cx="497203" cy="34057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3" name="Прямоугольник 72"/>
          <p:cNvSpPr/>
          <p:nvPr/>
        </p:nvSpPr>
        <p:spPr>
          <a:xfrm>
            <a:off x="6169833" y="2877256"/>
            <a:ext cx="5593845" cy="2699711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solidFill>
              <a:srgbClr val="E6E6E6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noAutofit/>
          </a:bodyPr>
          <a:lstStyle/>
          <a:p>
            <a:pPr algn="ctr"/>
            <a:endParaRPr lang="ru-RU" sz="1000" u="sng" dirty="0"/>
          </a:p>
          <a:p>
            <a:pPr algn="ctr"/>
            <a:r>
              <a:rPr lang="ru-RU" sz="1000" b="1" u="sng" dirty="0">
                <a:latin typeface="Georgia" panose="02040502050405020303" pitchFamily="18" charset="0"/>
              </a:rPr>
              <a:t>Постановление Правительства РФ от 26.04.2020 № 591</a:t>
            </a:r>
          </a:p>
          <a:p>
            <a:pPr algn="ctr"/>
            <a:r>
              <a:rPr lang="ru-RU" sz="1000" dirty="0">
                <a:latin typeface="Georgia" panose="02040502050405020303" pitchFamily="18" charset="0"/>
              </a:rPr>
              <a:t>о списании сумм неустоек (штрафов, пеней) по государственным(муниципальным) контрактам, обязательства по которым не были исполнены в связи с распространением коронавирусной инфекции.</a:t>
            </a:r>
          </a:p>
          <a:p>
            <a:pPr algn="ctr"/>
            <a:endParaRPr lang="ru-RU" sz="1000" dirty="0">
              <a:latin typeface="Georgia" panose="02040502050405020303" pitchFamily="18" charset="0"/>
            </a:endParaRPr>
          </a:p>
          <a:p>
            <a:pPr algn="ctr"/>
            <a:r>
              <a:rPr lang="ru-RU" sz="1000" b="1" u="sng" dirty="0">
                <a:latin typeface="Georgia" panose="02040502050405020303" pitchFamily="18" charset="0"/>
              </a:rPr>
              <a:t>Постановление Правительства РФ от 30.04.2020 № 629</a:t>
            </a:r>
          </a:p>
          <a:p>
            <a:pPr algn="ctr"/>
            <a:r>
              <a:rPr lang="ru-RU" sz="1000" dirty="0">
                <a:latin typeface="Georgia" panose="02040502050405020303" pitchFamily="18" charset="0"/>
              </a:rPr>
              <a:t>о субсидирование процентных ставок застройщиков по кредитам при реализации проектов жилищного строительства.</a:t>
            </a:r>
          </a:p>
          <a:p>
            <a:pPr algn="ctr"/>
            <a:endParaRPr lang="ru-RU" sz="1000" dirty="0">
              <a:latin typeface="Georgia" panose="02040502050405020303" pitchFamily="18" charset="0"/>
            </a:endParaRPr>
          </a:p>
          <a:p>
            <a:pPr algn="ctr"/>
            <a:r>
              <a:rPr lang="ru-RU" sz="1000" b="1" u="sng" dirty="0">
                <a:latin typeface="Georgia" panose="02040502050405020303" pitchFamily="18" charset="0"/>
              </a:rPr>
              <a:t>Постановление Правительства РФ от 30.04.2020 № 630</a:t>
            </a:r>
          </a:p>
          <a:p>
            <a:pPr algn="ctr"/>
            <a:r>
              <a:rPr lang="ru-RU" sz="1000" dirty="0">
                <a:latin typeface="Georgia" panose="02040502050405020303" pitchFamily="18" charset="0"/>
              </a:rPr>
              <a:t>об установлении в государственных (муниципальных) контрактах авансовых платежей в размере до 50% суммы контракта.</a:t>
            </a:r>
          </a:p>
          <a:p>
            <a:pPr algn="ctr"/>
            <a:endParaRPr lang="ru-RU" sz="1000" dirty="0">
              <a:latin typeface="Georgia" panose="02040502050405020303" pitchFamily="18" charset="0"/>
            </a:endParaRPr>
          </a:p>
          <a:p>
            <a:pPr algn="ctr"/>
            <a:r>
              <a:rPr lang="ru-RU" sz="1000" b="1" u="sng" dirty="0">
                <a:latin typeface="Georgia" panose="02040502050405020303" pitchFamily="18" charset="0"/>
              </a:rPr>
              <a:t>Постановление Правительства РФ от 10.05.2020 № 651</a:t>
            </a:r>
          </a:p>
          <a:p>
            <a:pPr algn="ctr"/>
            <a:r>
              <a:rPr lang="ru-RU" sz="1000" dirty="0">
                <a:latin typeface="Georgia" panose="02040502050405020303" pitchFamily="18" charset="0"/>
              </a:rPr>
              <a:t>о мерах по поддержке системообразующих организаций, в том числе в форме отсрочки (рассрочки) по уплате налогов, а также субсидий в целях возмещения затрат.</a:t>
            </a:r>
          </a:p>
        </p:txBody>
      </p:sp>
      <p:pic>
        <p:nvPicPr>
          <p:cNvPr id="74" name="Рисунок 7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358" y="2893597"/>
            <a:ext cx="497203" cy="34057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7" name="Shape 173"/>
          <p:cNvSpPr/>
          <p:nvPr/>
        </p:nvSpPr>
        <p:spPr>
          <a:xfrm>
            <a:off x="0" y="204769"/>
            <a:ext cx="11168743" cy="764436"/>
          </a:xfrm>
          <a:prstGeom prst="rect">
            <a:avLst/>
          </a:prstGeom>
          <a:solidFill>
            <a:srgbClr val="DA3221"/>
          </a:solidFill>
          <a:ln w="12700">
            <a:miter lim="400000"/>
          </a:ln>
        </p:spPr>
        <p:txBody>
          <a:bodyPr lIns="35718" tIns="35718" rIns="35718" bIns="35718" anchor="ctr"/>
          <a:lstStyle/>
          <a:p>
            <a:pPr defTabSz="457200"/>
            <a:endParaRPr sz="1500" dirty="0">
              <a:solidFill>
                <a:srgbClr val="FFFFFF"/>
              </a:solidFill>
              <a:latin typeface="Helvetica Light"/>
              <a:ea typeface="Helvetica Light"/>
              <a:cs typeface="Helvetica Light"/>
            </a:endParaRPr>
          </a:p>
        </p:txBody>
      </p:sp>
      <p:sp>
        <p:nvSpPr>
          <p:cNvPr id="18" name="Shape 183"/>
          <p:cNvSpPr/>
          <p:nvPr/>
        </p:nvSpPr>
        <p:spPr>
          <a:xfrm>
            <a:off x="263049" y="367586"/>
            <a:ext cx="9993085" cy="426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8" tIns="35718" rIns="35718" bIns="35718" anchor="ctr">
            <a:spAutoFit/>
          </a:bodyPr>
          <a:lstStyle>
            <a:lvl1pPr algn="l" defTabSz="914400">
              <a:lnSpc>
                <a:spcPct val="120000"/>
              </a:lnSpc>
              <a:defRPr sz="2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300" b="1" dirty="0">
                <a:solidFill>
                  <a:schemeClr val="bg1"/>
                </a:solidFill>
                <a:latin typeface="Georgia" panose="02040502050405020303" pitchFamily="18" charset="0"/>
              </a:rPr>
              <a:t>Антикризисные меры поддержки строительной отрасли</a:t>
            </a: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01" y="6002413"/>
            <a:ext cx="1127254" cy="745949"/>
          </a:xfrm>
          <a:prstGeom prst="rect">
            <a:avLst/>
          </a:prstGeom>
        </p:spPr>
      </p:pic>
      <p:sp>
        <p:nvSpPr>
          <p:cNvPr id="19" name="Shape 139">
            <a:extLst>
              <a:ext uri="{FF2B5EF4-FFF2-40B4-BE49-F238E27FC236}">
                <a16:creationId xmlns="" xmlns:a16="http://schemas.microsoft.com/office/drawing/2014/main" id="{E7FEEEE5-D25B-4CB6-B7CF-CDE91CF77D71}"/>
              </a:ext>
            </a:extLst>
          </p:cNvPr>
          <p:cNvSpPr/>
          <p:nvPr/>
        </p:nvSpPr>
        <p:spPr>
          <a:xfrm>
            <a:off x="11791848" y="6331613"/>
            <a:ext cx="358814" cy="437388"/>
          </a:xfrm>
          <a:prstGeom prst="rect">
            <a:avLst/>
          </a:prstGeom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8" tIns="35718" rIns="35718" bIns="35718" anchor="ctr">
            <a:noAutofit/>
          </a:bodyPr>
          <a:lstStyle>
            <a:lvl1pPr algn="l">
              <a:lnSpc>
                <a:spcPct val="120000"/>
              </a:lnSpc>
              <a:defRPr sz="4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r>
              <a:rPr lang="ru-RU" sz="2100" b="1" dirty="0">
                <a:solidFill>
                  <a:srgbClr val="002060"/>
                </a:solidFill>
                <a:latin typeface="Georgia" panose="02040502050405020303" pitchFamily="18" charset="0"/>
              </a:rPr>
              <a:t>3</a:t>
            </a:r>
            <a:endParaRPr sz="21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CC896685-03DD-4045-828A-5D2EB39FF79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7613" y="94733"/>
            <a:ext cx="787366" cy="866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70453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3"/>
          <p:cNvSpPr/>
          <p:nvPr/>
        </p:nvSpPr>
        <p:spPr>
          <a:xfrm>
            <a:off x="-1" y="204769"/>
            <a:ext cx="11129555" cy="764436"/>
          </a:xfrm>
          <a:prstGeom prst="rect">
            <a:avLst/>
          </a:prstGeom>
          <a:solidFill>
            <a:srgbClr val="DA3221"/>
          </a:solidFill>
          <a:ln w="12700">
            <a:miter lim="400000"/>
          </a:ln>
        </p:spPr>
        <p:txBody>
          <a:bodyPr lIns="35718" tIns="35718" rIns="35718" bIns="35718" anchor="ctr"/>
          <a:lstStyle/>
          <a:p>
            <a:pPr defTabSz="457200"/>
            <a:endParaRPr sz="1500" dirty="0">
              <a:solidFill>
                <a:srgbClr val="FFFFFF"/>
              </a:solidFill>
              <a:latin typeface="Helvetica Light"/>
              <a:ea typeface="Helvetica Light"/>
              <a:cs typeface="Helvetica Light"/>
            </a:endParaRPr>
          </a:p>
        </p:txBody>
      </p:sp>
      <p:sp>
        <p:nvSpPr>
          <p:cNvPr id="18" name="Shape 183"/>
          <p:cNvSpPr/>
          <p:nvPr/>
        </p:nvSpPr>
        <p:spPr>
          <a:xfrm>
            <a:off x="263049" y="367586"/>
            <a:ext cx="9993085" cy="426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8" tIns="35718" rIns="35718" bIns="35718" anchor="ctr">
            <a:spAutoFit/>
          </a:bodyPr>
          <a:lstStyle>
            <a:lvl1pPr algn="l" defTabSz="914400">
              <a:lnSpc>
                <a:spcPct val="120000"/>
              </a:lnSpc>
              <a:defRPr sz="2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300" b="1" dirty="0">
                <a:solidFill>
                  <a:schemeClr val="bg1"/>
                </a:solidFill>
                <a:latin typeface="Georgia" panose="02040502050405020303" pitchFamily="18" charset="0"/>
              </a:rPr>
              <a:t>Антикризисные меры поддержки строительной отрасли</a:t>
            </a: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01" y="6002413"/>
            <a:ext cx="1127254" cy="745949"/>
          </a:xfrm>
          <a:prstGeom prst="rect">
            <a:avLst/>
          </a:prstGeom>
        </p:spPr>
      </p:pic>
      <p:sp>
        <p:nvSpPr>
          <p:cNvPr id="19" name="Shape 139">
            <a:extLst>
              <a:ext uri="{FF2B5EF4-FFF2-40B4-BE49-F238E27FC236}">
                <a16:creationId xmlns="" xmlns:a16="http://schemas.microsoft.com/office/drawing/2014/main" id="{E7FEEEE5-D25B-4CB6-B7CF-CDE91CF77D71}"/>
              </a:ext>
            </a:extLst>
          </p:cNvPr>
          <p:cNvSpPr/>
          <p:nvPr/>
        </p:nvSpPr>
        <p:spPr>
          <a:xfrm>
            <a:off x="11791848" y="6331613"/>
            <a:ext cx="358814" cy="437388"/>
          </a:xfrm>
          <a:prstGeom prst="rect">
            <a:avLst/>
          </a:prstGeom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5718" tIns="35718" rIns="35718" bIns="35718" anchor="ctr">
            <a:noAutofit/>
          </a:bodyPr>
          <a:lstStyle>
            <a:lvl1pPr algn="l">
              <a:lnSpc>
                <a:spcPct val="120000"/>
              </a:lnSpc>
              <a:defRPr sz="4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r>
              <a:rPr lang="ru-RU" sz="2100" b="1" dirty="0">
                <a:solidFill>
                  <a:srgbClr val="4758A7"/>
                </a:solidFill>
                <a:latin typeface="Georgia" panose="02040502050405020303" pitchFamily="18" charset="0"/>
              </a:rPr>
              <a:t>4</a:t>
            </a:r>
            <a:endParaRPr sz="2100" b="1" dirty="0">
              <a:solidFill>
                <a:srgbClr val="4758A7"/>
              </a:solidFill>
              <a:latin typeface="Georgia" panose="02040502050405020303" pitchFamily="18" charset="0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="" xmlns:a16="http://schemas.microsoft.com/office/drawing/2014/main" id="{289081D7-5CA2-44ED-B259-7AC610333246}"/>
              </a:ext>
            </a:extLst>
          </p:cNvPr>
          <p:cNvSpPr/>
          <p:nvPr/>
        </p:nvSpPr>
        <p:spPr>
          <a:xfrm>
            <a:off x="2043428" y="5210104"/>
            <a:ext cx="9628861" cy="1509986"/>
          </a:xfrm>
          <a:prstGeom prst="roundRect">
            <a:avLst/>
          </a:prstGeom>
          <a:solidFill>
            <a:srgbClr val="DB1928"/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/>
          <a:p>
            <a:pPr defTabSz="410765" hangingPunct="0"/>
            <a:r>
              <a:rPr lang="ru-RU" sz="1600" b="1" dirty="0">
                <a:solidFill>
                  <a:schemeClr val="bg1"/>
                </a:solidFill>
                <a:latin typeface="Georgia" panose="02040502050405020303" pitchFamily="18" charset="0"/>
                <a:sym typeface="Helvetica"/>
              </a:rPr>
              <a:t>! Мера поддержки в виде займов членам СРО продлена до 01.01.2022 г.</a:t>
            </a:r>
          </a:p>
          <a:p>
            <a:pPr defTabSz="410765" hangingPunct="0"/>
            <a:endParaRPr lang="ru-RU" sz="1600" b="1" dirty="0">
              <a:solidFill>
                <a:schemeClr val="bg1"/>
              </a:solidFill>
              <a:latin typeface="Georgia" panose="02040502050405020303" pitchFamily="18" charset="0"/>
              <a:sym typeface="Helvetica"/>
            </a:endParaRPr>
          </a:p>
          <a:p>
            <a:pPr algn="l"/>
            <a:r>
              <a:rPr lang="ru-RU" sz="1600" b="1" dirty="0">
                <a:solidFill>
                  <a:schemeClr val="bg1"/>
                </a:solidFill>
                <a:latin typeface="Georgia" panose="02040502050405020303" pitchFamily="18" charset="0"/>
                <a:sym typeface="Helvetica"/>
              </a:rPr>
              <a:t>! Разработано </a:t>
            </a:r>
            <a:r>
              <a:rPr lang="ru-RU" sz="2000" b="1" dirty="0">
                <a:solidFill>
                  <a:schemeClr val="bg1"/>
                </a:solidFill>
                <a:latin typeface="Georgia" panose="02040502050405020303" pitchFamily="18" charset="0"/>
                <a:sym typeface="Helvetica"/>
              </a:rPr>
              <a:t>НОВОЕ</a:t>
            </a:r>
            <a:r>
              <a:rPr lang="ru-RU" sz="1600" b="1" dirty="0">
                <a:solidFill>
                  <a:schemeClr val="bg1"/>
                </a:solidFill>
                <a:latin typeface="Georgia" panose="02040502050405020303" pitchFamily="18" charset="0"/>
                <a:sym typeface="Helvetica"/>
              </a:rPr>
              <a:t> положение </a:t>
            </a:r>
            <a:r>
              <a:rPr lang="ru-RU" sz="1600" b="1" dirty="0">
                <a:latin typeface="Georgia" panose="02040502050405020303" pitchFamily="18" charset="0"/>
              </a:rPr>
              <a:t>об отдельных условиях предоставления займов членам СРО и порядке осуществления контроля за использованием средств, предоставленных по таким займам</a:t>
            </a:r>
            <a:endParaRPr lang="ru-RU" sz="1600" b="1" dirty="0">
              <a:solidFill>
                <a:schemeClr val="bg1"/>
              </a:solidFill>
              <a:latin typeface="Georgia" panose="02040502050405020303" pitchFamily="18" charset="0"/>
              <a:sym typeface="Helvetica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E175D3FC-CE80-46A6-B9CC-884BB51686AA}"/>
              </a:ext>
            </a:extLst>
          </p:cNvPr>
          <p:cNvSpPr/>
          <p:nvPr/>
        </p:nvSpPr>
        <p:spPr>
          <a:xfrm>
            <a:off x="268418" y="1112131"/>
            <a:ext cx="3270781" cy="1807359"/>
          </a:xfrm>
          <a:prstGeom prst="rect">
            <a:avLst/>
          </a:prstGeom>
          <a:solidFill>
            <a:srgbClr val="4758A7"/>
          </a:solidFill>
          <a:ln w="12700">
            <a:solidFill>
              <a:srgbClr val="4758A7"/>
            </a:solidFill>
            <a:miter lim="400000"/>
          </a:ln>
        </p:spPr>
        <p:txBody>
          <a:bodyPr rot="0" spcFirstLastPara="1" vertOverflow="overflow" horzOverflow="overflow" vert="horz" wrap="square" lIns="35718" tIns="35718" rIns="35718" bIns="35718" numCol="1" spcCol="38100" rtlCol="0" anchor="ctr">
            <a:no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>Федеральный закон </a:t>
            </a:r>
            <a:b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>от 08.06.2020 № 166-ФЗ</a:t>
            </a:r>
          </a:p>
        </p:txBody>
      </p:sp>
      <p:sp>
        <p:nvSpPr>
          <p:cNvPr id="20" name="Нашивка 69">
            <a:extLst>
              <a:ext uri="{FF2B5EF4-FFF2-40B4-BE49-F238E27FC236}">
                <a16:creationId xmlns="" xmlns:a16="http://schemas.microsoft.com/office/drawing/2014/main" id="{2AC8F0AD-B687-4D52-B06B-AC964BA7215B}"/>
              </a:ext>
            </a:extLst>
          </p:cNvPr>
          <p:cNvSpPr/>
          <p:nvPr/>
        </p:nvSpPr>
        <p:spPr>
          <a:xfrm>
            <a:off x="3647948" y="1493449"/>
            <a:ext cx="365349" cy="923606"/>
          </a:xfrm>
          <a:prstGeom prst="chevron">
            <a:avLst/>
          </a:prstGeom>
          <a:solidFill>
            <a:srgbClr val="4758A7"/>
          </a:solidFill>
          <a:ln>
            <a:solidFill>
              <a:srgbClr val="4758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9893954A-C338-4D74-89BF-AC99952D5812}"/>
              </a:ext>
            </a:extLst>
          </p:cNvPr>
          <p:cNvSpPr/>
          <p:nvPr/>
        </p:nvSpPr>
        <p:spPr>
          <a:xfrm>
            <a:off x="4365105" y="1112131"/>
            <a:ext cx="3240638" cy="1807359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solidFill>
              <a:schemeClr val="tx2">
                <a:lumMod val="20000"/>
                <a:lumOff val="8000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noAutofit/>
          </a:bodyPr>
          <a:lstStyle/>
          <a:p>
            <a:r>
              <a:rPr lang="ru-RU" dirty="0">
                <a:latin typeface="Georgia" panose="02040502050405020303" pitchFamily="18" charset="0"/>
              </a:rPr>
              <a:t>Наделение СРО правом выдавать займы своим членам за счет КФ ОДО</a:t>
            </a:r>
          </a:p>
        </p:txBody>
      </p:sp>
      <p:sp>
        <p:nvSpPr>
          <p:cNvPr id="22" name="Нашивка 69">
            <a:extLst>
              <a:ext uri="{FF2B5EF4-FFF2-40B4-BE49-F238E27FC236}">
                <a16:creationId xmlns="" xmlns:a16="http://schemas.microsoft.com/office/drawing/2014/main" id="{4F0C0902-A9D1-4E68-A715-6FFA7BB9E855}"/>
              </a:ext>
            </a:extLst>
          </p:cNvPr>
          <p:cNvSpPr/>
          <p:nvPr/>
        </p:nvSpPr>
        <p:spPr>
          <a:xfrm>
            <a:off x="7706833" y="1508252"/>
            <a:ext cx="365349" cy="923606"/>
          </a:xfrm>
          <a:prstGeom prst="chevron">
            <a:avLst/>
          </a:prstGeom>
          <a:solidFill>
            <a:srgbClr val="4758A7"/>
          </a:solidFill>
          <a:ln>
            <a:solidFill>
              <a:srgbClr val="4758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3" name="Нашивка 69">
            <a:extLst>
              <a:ext uri="{FF2B5EF4-FFF2-40B4-BE49-F238E27FC236}">
                <a16:creationId xmlns="" xmlns:a16="http://schemas.microsoft.com/office/drawing/2014/main" id="{FC5EC4EC-157C-49AA-9402-13EDEF14A1C5}"/>
              </a:ext>
            </a:extLst>
          </p:cNvPr>
          <p:cNvSpPr/>
          <p:nvPr/>
        </p:nvSpPr>
        <p:spPr>
          <a:xfrm>
            <a:off x="7957552" y="1508252"/>
            <a:ext cx="365349" cy="923606"/>
          </a:xfrm>
          <a:prstGeom prst="chevron">
            <a:avLst/>
          </a:prstGeom>
          <a:solidFill>
            <a:srgbClr val="4758A7"/>
          </a:solidFill>
          <a:ln>
            <a:solidFill>
              <a:srgbClr val="4758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AE4A3E01-F752-4FCA-BA98-8B2E16D1E9A6}"/>
              </a:ext>
            </a:extLst>
          </p:cNvPr>
          <p:cNvSpPr/>
          <p:nvPr/>
        </p:nvSpPr>
        <p:spPr>
          <a:xfrm>
            <a:off x="8431650" y="1112131"/>
            <a:ext cx="3240638" cy="180736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solidFill>
              <a:schemeClr val="tx2">
                <a:lumMod val="20000"/>
                <a:lumOff val="8000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noAutofit/>
          </a:bodyPr>
          <a:lstStyle/>
          <a:p>
            <a:r>
              <a:rPr lang="ru-RU" dirty="0">
                <a:latin typeface="Georgia" panose="02040502050405020303" pitchFamily="18" charset="0"/>
              </a:rPr>
              <a:t>Исполнение пункта 1л перечня поручений Президента РФ </a:t>
            </a:r>
            <a:br>
              <a:rPr lang="ru-RU" dirty="0">
                <a:latin typeface="Georgia" panose="02040502050405020303" pitchFamily="18" charset="0"/>
              </a:rPr>
            </a:br>
            <a:r>
              <a:rPr lang="ru-RU" dirty="0">
                <a:latin typeface="Georgia" panose="02040502050405020303" pitchFamily="18" charset="0"/>
              </a:rPr>
              <a:t>от 22.04.2020 № Пр-699 </a:t>
            </a:r>
            <a:br>
              <a:rPr lang="ru-RU" dirty="0">
                <a:latin typeface="Georgia" panose="02040502050405020303" pitchFamily="18" charset="0"/>
              </a:rPr>
            </a:br>
            <a:r>
              <a:rPr lang="ru-RU" dirty="0">
                <a:latin typeface="Georgia" panose="02040502050405020303" pitchFamily="18" charset="0"/>
              </a:rPr>
              <a:t>по вопросам развития строительной отрасли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60FB0508-ED43-4D92-BD7F-F49CA5A9218A}"/>
              </a:ext>
            </a:extLst>
          </p:cNvPr>
          <p:cNvSpPr/>
          <p:nvPr/>
        </p:nvSpPr>
        <p:spPr>
          <a:xfrm>
            <a:off x="8431650" y="2990360"/>
            <a:ext cx="3240638" cy="2084545"/>
          </a:xfrm>
          <a:prstGeom prst="rect">
            <a:avLst/>
          </a:prstGeom>
          <a:solidFill>
            <a:srgbClr val="4758A7"/>
          </a:solidFill>
          <a:ln w="25400" cap="flat">
            <a:solidFill>
              <a:srgbClr val="4758A7"/>
            </a:solidFill>
            <a:prstDash val="dash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noAutofit/>
          </a:bodyPr>
          <a:lstStyle/>
          <a:p>
            <a:r>
              <a:rPr lang="ru-RU" dirty="0">
                <a:solidFill>
                  <a:schemeClr val="bg1"/>
                </a:solidFill>
                <a:latin typeface="Georgia" panose="02040502050405020303" pitchFamily="18" charset="0"/>
              </a:rPr>
              <a:t>Порядок </a:t>
            </a:r>
            <a:br>
              <a:rPr lang="ru-RU" dirty="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ru-RU" dirty="0">
                <a:solidFill>
                  <a:schemeClr val="bg1"/>
                </a:solidFill>
                <a:latin typeface="Georgia" panose="02040502050405020303" pitchFamily="18" charset="0"/>
              </a:rPr>
              <a:t>выдачи займов </a:t>
            </a:r>
            <a:br>
              <a:rPr lang="ru-RU" dirty="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ru-RU" dirty="0">
                <a:solidFill>
                  <a:schemeClr val="bg1"/>
                </a:solidFill>
                <a:latin typeface="Georgia" panose="02040502050405020303" pitchFamily="18" charset="0"/>
              </a:rPr>
              <a:t>урегулирован </a:t>
            </a:r>
          </a:p>
          <a:p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>Постановлением </a:t>
            </a:r>
            <a:b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>Правительства РФ </a:t>
            </a:r>
            <a:b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>от 27.06.2020 № 938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A447D6BA-BA98-4328-B62B-6584836B524A}"/>
              </a:ext>
            </a:extLst>
          </p:cNvPr>
          <p:cNvSpPr/>
          <p:nvPr/>
        </p:nvSpPr>
        <p:spPr>
          <a:xfrm>
            <a:off x="263049" y="3003612"/>
            <a:ext cx="7337326" cy="2071293"/>
          </a:xfrm>
          <a:prstGeom prst="rect">
            <a:avLst/>
          </a:prstGeom>
          <a:solidFill>
            <a:schemeClr val="bg1"/>
          </a:solidFill>
          <a:ln w="25400" cap="flat">
            <a:solidFill>
              <a:srgbClr val="4758A7"/>
            </a:solidFill>
            <a:prstDash val="dash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noAutofit/>
          </a:bodyPr>
          <a:lstStyle/>
          <a:p>
            <a:r>
              <a:rPr lang="ru-RU" sz="1600" dirty="0">
                <a:latin typeface="Georgia" panose="02040502050405020303" pitchFamily="18" charset="0"/>
              </a:rPr>
              <a:t>. </a:t>
            </a:r>
            <a:endParaRPr lang="ru-RU" sz="1600" dirty="0"/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7CBA7E51-5277-4512-BF96-5FA30B9E1BEC}"/>
              </a:ext>
            </a:extLst>
          </p:cNvPr>
          <p:cNvSpPr txBox="1"/>
          <p:nvPr/>
        </p:nvSpPr>
        <p:spPr>
          <a:xfrm>
            <a:off x="561777" y="2991635"/>
            <a:ext cx="6903039" cy="201112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/>
          <a:p>
            <a:pPr algn="l"/>
            <a:r>
              <a:rPr lang="ru-RU" sz="1400" b="1" u="sng" dirty="0">
                <a:latin typeface="Georgia" panose="02040502050405020303" pitchFamily="18" charset="0"/>
              </a:rPr>
              <a:t>Цели, на которые может быть выдан </a:t>
            </a:r>
            <a:r>
              <a:rPr lang="ru-RU" sz="1400" b="1" u="sng" dirty="0" err="1">
                <a:latin typeface="Georgia" panose="02040502050405020303" pitchFamily="18" charset="0"/>
              </a:rPr>
              <a:t>займ</a:t>
            </a:r>
            <a:r>
              <a:rPr lang="ru-RU" sz="1400" b="1" u="sng" dirty="0">
                <a:latin typeface="Georgia" panose="02040502050405020303" pitchFamily="18" charset="0"/>
              </a:rPr>
              <a:t> члену СРО:</a:t>
            </a:r>
          </a:p>
          <a:p>
            <a:pPr marL="316707" indent="-263525" defTabSz="290513">
              <a:buFont typeface="Arial" panose="020B0604020202020204" pitchFamily="34" charset="0"/>
              <a:buChar char="•"/>
            </a:pPr>
            <a:r>
              <a:rPr lang="ru-RU" sz="1400" dirty="0">
                <a:latin typeface="Georgia" panose="02040502050405020303" pitchFamily="18" charset="0"/>
              </a:rPr>
              <a:t>выплата заработной платы работникам;</a:t>
            </a:r>
          </a:p>
          <a:p>
            <a:pPr marL="316707" indent="-263525" defTabSz="290513">
              <a:buFont typeface="Arial" panose="020B0604020202020204" pitchFamily="34" charset="0"/>
              <a:buChar char="•"/>
            </a:pPr>
            <a:r>
              <a:rPr lang="ru-RU" sz="1400" dirty="0">
                <a:latin typeface="Georgia" panose="02040502050405020303" pitchFamily="18" charset="0"/>
              </a:rPr>
              <a:t>приобретение строительных материалов, конструкций, </a:t>
            </a:r>
            <a:br>
              <a:rPr lang="ru-RU" sz="1400" dirty="0">
                <a:latin typeface="Georgia" panose="02040502050405020303" pitchFamily="18" charset="0"/>
              </a:rPr>
            </a:br>
            <a:r>
              <a:rPr lang="ru-RU" sz="1400" dirty="0">
                <a:latin typeface="Georgia" panose="02040502050405020303" pitchFamily="18" charset="0"/>
              </a:rPr>
              <a:t>оборудования для выполнения обязательств из договоров заключенных на торгах (44-ФЗ, 223-ФЗ, постановление Правительства РФ № 615), а также из договоров, заключенных </a:t>
            </a:r>
            <a:br>
              <a:rPr lang="ru-RU" sz="1400" dirty="0">
                <a:latin typeface="Georgia" panose="02040502050405020303" pitchFamily="18" charset="0"/>
              </a:rPr>
            </a:br>
            <a:r>
              <a:rPr lang="ru-RU" sz="1400" dirty="0">
                <a:latin typeface="Georgia" panose="02040502050405020303" pitchFamily="18" charset="0"/>
              </a:rPr>
              <a:t>в рамках 214-ФЗ;</a:t>
            </a:r>
          </a:p>
          <a:p>
            <a:pPr marL="316707" indent="-263525" defTabSz="290513">
              <a:buFont typeface="Arial" panose="020B0604020202020204" pitchFamily="34" charset="0"/>
              <a:buChar char="•"/>
            </a:pPr>
            <a:r>
              <a:rPr lang="ru-RU" sz="1400" dirty="0">
                <a:latin typeface="Georgia" panose="02040502050405020303" pitchFamily="18" charset="0"/>
              </a:rPr>
              <a:t>уплата банку вознаграждений за выдачу (изменение) банковских гарантий, обеспечивающих обязательства из договоров подряда</a:t>
            </a:r>
            <a:endParaRPr lang="ru-RU" sz="1400" dirty="0">
              <a:solidFill>
                <a:srgbClr val="000000"/>
              </a:solidFill>
              <a:sym typeface="Helvetica"/>
            </a:endParaRPr>
          </a:p>
        </p:txBody>
      </p:sp>
      <p:sp>
        <p:nvSpPr>
          <p:cNvPr id="31" name="Нашивка 69">
            <a:extLst>
              <a:ext uri="{FF2B5EF4-FFF2-40B4-BE49-F238E27FC236}">
                <a16:creationId xmlns="" xmlns:a16="http://schemas.microsoft.com/office/drawing/2014/main" id="{12D8B5F1-B577-42AF-9CD6-36405F56DAC9}"/>
              </a:ext>
            </a:extLst>
          </p:cNvPr>
          <p:cNvSpPr/>
          <p:nvPr/>
        </p:nvSpPr>
        <p:spPr>
          <a:xfrm>
            <a:off x="3895598" y="1493449"/>
            <a:ext cx="365349" cy="923606"/>
          </a:xfrm>
          <a:prstGeom prst="chevron">
            <a:avLst/>
          </a:prstGeom>
          <a:solidFill>
            <a:srgbClr val="4758A7"/>
          </a:solidFill>
          <a:ln>
            <a:solidFill>
              <a:srgbClr val="4758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2" name="Овал 31">
            <a:extLst>
              <a:ext uri="{FF2B5EF4-FFF2-40B4-BE49-F238E27FC236}">
                <a16:creationId xmlns="" xmlns:a16="http://schemas.microsoft.com/office/drawing/2014/main" id="{EA997E4B-AC8B-492A-8CE3-2D76386097CF}"/>
              </a:ext>
            </a:extLst>
          </p:cNvPr>
          <p:cNvSpPr/>
          <p:nvPr/>
        </p:nvSpPr>
        <p:spPr>
          <a:xfrm>
            <a:off x="1348035" y="5633346"/>
            <a:ext cx="577204" cy="447667"/>
          </a:xfrm>
          <a:prstGeom prst="ellipse">
            <a:avLst/>
          </a:prstGeom>
          <a:solidFill>
            <a:srgbClr val="FFFFFF"/>
          </a:solidFill>
          <a:ln w="25400" cap="flat">
            <a:solidFill>
              <a:srgbClr val="DB1928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/>
          <a:p>
            <a:pPr algn="ctr" defTabSz="410765" hangingPunct="0"/>
            <a:endParaRPr lang="ru-RU" sz="1600" dirty="0">
              <a:solidFill>
                <a:srgbClr val="000000"/>
              </a:solidFill>
              <a:sym typeface="Helvetica"/>
            </a:endParaRPr>
          </a:p>
        </p:txBody>
      </p:sp>
      <p:pic>
        <p:nvPicPr>
          <p:cNvPr id="33" name="Рисунок 32">
            <a:extLst>
              <a:ext uri="{FF2B5EF4-FFF2-40B4-BE49-F238E27FC236}">
                <a16:creationId xmlns="" xmlns:a16="http://schemas.microsoft.com/office/drawing/2014/main" id="{BF5A2E14-1A37-4BAB-9286-6D464EA5DC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835" y="5630952"/>
            <a:ext cx="509681" cy="479303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="" xmlns:a16="http://schemas.microsoft.com/office/drawing/2014/main" id="{CE67ED94-4925-49C2-B68A-DF8C62347EB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7613" y="94733"/>
            <a:ext cx="787366" cy="866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1887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83"/>
          <p:cNvSpPr/>
          <p:nvPr/>
        </p:nvSpPr>
        <p:spPr>
          <a:xfrm>
            <a:off x="381000" y="329066"/>
            <a:ext cx="11467461" cy="8107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8" tIns="35718" rIns="35718" bIns="35718" anchor="ctr">
            <a:spAutoFit/>
          </a:bodyPr>
          <a:lstStyle>
            <a:lvl1pPr algn="l" defTabSz="914400">
              <a:lnSpc>
                <a:spcPct val="120000"/>
              </a:lnSpc>
              <a:defRPr sz="2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2400" b="1" dirty="0" smtClean="0">
                <a:solidFill>
                  <a:srgbClr val="DF202C"/>
                </a:solidFill>
                <a:latin typeface="Georgia" panose="02040502050405020303" pitchFamily="18" charset="0"/>
              </a:rPr>
              <a:t>Предложения НОСТРОЙ </a:t>
            </a:r>
          </a:p>
          <a:p>
            <a:pPr algn="ctr">
              <a:lnSpc>
                <a:spcPct val="100000"/>
              </a:lnSpc>
            </a:pPr>
            <a:r>
              <a:rPr lang="ru-RU" sz="2400" b="1" dirty="0" smtClean="0">
                <a:solidFill>
                  <a:srgbClr val="4859A7"/>
                </a:solidFill>
                <a:latin typeface="Georgia" panose="02040502050405020303" pitchFamily="18" charset="0"/>
              </a:rPr>
              <a:t>Дополнительные антикризисные меры</a:t>
            </a:r>
            <a:endParaRPr lang="ru-RU" sz="2400" b="1" dirty="0">
              <a:solidFill>
                <a:srgbClr val="4859A7"/>
              </a:solidFill>
              <a:latin typeface="Georgia" panose="02040502050405020303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26"/>
          <a:stretch/>
        </p:blipFill>
        <p:spPr>
          <a:xfrm flipH="1">
            <a:off x="10613572" y="5341593"/>
            <a:ext cx="1578429" cy="1506931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105910"/>
            <a:ext cx="1151619" cy="73636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5810" y="1576141"/>
            <a:ext cx="11272651" cy="37654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/>
          <a:p>
            <a:pPr marL="342900" indent="-342900"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4859A7"/>
                </a:solidFill>
                <a:latin typeface="Georgia" panose="02040502050405020303" pitchFamily="18" charset="0"/>
              </a:rPr>
              <a:t>Упрощение </a:t>
            </a:r>
            <a:r>
              <a:rPr lang="ru-RU" sz="2400" dirty="0">
                <a:solidFill>
                  <a:srgbClr val="4859A7"/>
                </a:solidFill>
                <a:latin typeface="Georgia" panose="02040502050405020303" pitchFamily="18" charset="0"/>
              </a:rPr>
              <a:t>процедуры предоставления мер поддержки системообразующим организациям. Принятие мер по активизации оказания помощи системообразующим организациям строительного комплекса на региональном уровне. Разработка методических </a:t>
            </a:r>
            <a:r>
              <a:rPr lang="ru-RU" sz="2400" dirty="0" smtClean="0">
                <a:solidFill>
                  <a:srgbClr val="4859A7"/>
                </a:solidFill>
                <a:latin typeface="Georgia" panose="02040502050405020303" pitchFamily="18" charset="0"/>
              </a:rPr>
              <a:t>рекомендаций.</a:t>
            </a:r>
            <a:endParaRPr lang="en-US" sz="2400" dirty="0" smtClean="0">
              <a:solidFill>
                <a:srgbClr val="4859A7"/>
              </a:solidFill>
              <a:latin typeface="Georgia" panose="02040502050405020303" pitchFamily="18" charset="0"/>
            </a:endParaRPr>
          </a:p>
          <a:p>
            <a:pPr marL="342900" indent="-342900">
              <a:buClr>
                <a:srgbClr val="DF202C"/>
              </a:buClr>
              <a:buFont typeface="Wingdings" panose="05000000000000000000" pitchFamily="2" charset="2"/>
              <a:buChar char="q"/>
            </a:pPr>
            <a:endParaRPr lang="en-US" sz="2400" dirty="0" smtClean="0">
              <a:solidFill>
                <a:srgbClr val="4859A7"/>
              </a:solidFill>
              <a:latin typeface="Georgia" panose="02040502050405020303" pitchFamily="18" charset="0"/>
            </a:endParaRPr>
          </a:p>
          <a:p>
            <a:pPr marL="342900" indent="-342900"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4859A7"/>
                </a:solidFill>
                <a:latin typeface="Georgia" panose="02040502050405020303" pitchFamily="18" charset="0"/>
              </a:rPr>
              <a:t>Принятие </a:t>
            </a:r>
            <a:r>
              <a:rPr lang="ru-RU" sz="2400" dirty="0">
                <a:solidFill>
                  <a:srgbClr val="4859A7"/>
                </a:solidFill>
                <a:latin typeface="Georgia" panose="02040502050405020303" pitchFamily="18" charset="0"/>
              </a:rPr>
              <a:t>антикризисных мер поддержки для НКО, действующих в сфере строительства, в том числе СРО. Распространение на СРО мер поддержки, принятых для субъектов МСП. Предоставление субсидий на выплату заработной платы и арендных платежей для СРО. </a:t>
            </a:r>
          </a:p>
        </p:txBody>
      </p:sp>
      <p:sp>
        <p:nvSpPr>
          <p:cNvPr id="10" name="Shape 139"/>
          <p:cNvSpPr/>
          <p:nvPr/>
        </p:nvSpPr>
        <p:spPr>
          <a:xfrm>
            <a:off x="11268248" y="6261408"/>
            <a:ext cx="214801" cy="4253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5718" tIns="35718" rIns="35718" bIns="35718" anchor="ctr">
            <a:spAutoFit/>
          </a:bodyPr>
          <a:lstStyle>
            <a:lvl1pPr algn="l">
              <a:lnSpc>
                <a:spcPct val="120000"/>
              </a:lnSpc>
              <a:defRPr sz="4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r>
              <a:rPr lang="ru-RU" sz="2100" dirty="0">
                <a:solidFill>
                  <a:srgbClr val="002060"/>
                </a:solidFill>
                <a:latin typeface="Georgia" panose="02040502050405020303" pitchFamily="18" charset="0"/>
              </a:rPr>
              <a:t>5</a:t>
            </a:r>
            <a:endParaRPr sz="21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1634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83"/>
          <p:cNvSpPr/>
          <p:nvPr/>
        </p:nvSpPr>
        <p:spPr>
          <a:xfrm>
            <a:off x="381000" y="144401"/>
            <a:ext cx="11467461" cy="11801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8" tIns="35718" rIns="35718" bIns="35718" anchor="ctr">
            <a:spAutoFit/>
          </a:bodyPr>
          <a:lstStyle>
            <a:lvl1pPr algn="l" defTabSz="914400">
              <a:lnSpc>
                <a:spcPct val="120000"/>
              </a:lnSpc>
              <a:defRPr sz="2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2400" b="1" dirty="0" smtClean="0">
                <a:solidFill>
                  <a:srgbClr val="DF202C"/>
                </a:solidFill>
                <a:latin typeface="Georgia" panose="02040502050405020303" pitchFamily="18" charset="0"/>
              </a:rPr>
              <a:t>Предложения НОСТРОЙ</a:t>
            </a:r>
          </a:p>
          <a:p>
            <a:pPr algn="ctr">
              <a:lnSpc>
                <a:spcPct val="100000"/>
              </a:lnSpc>
            </a:pPr>
            <a:r>
              <a:rPr lang="ru-RU" sz="2400" b="1" dirty="0" smtClean="0">
                <a:solidFill>
                  <a:srgbClr val="4859A7"/>
                </a:solidFill>
                <a:latin typeface="Georgia" panose="02040502050405020303" pitchFamily="18" charset="0"/>
              </a:rPr>
              <a:t>Совершенствование </a:t>
            </a:r>
            <a:r>
              <a:rPr lang="ru-RU" sz="2400" b="1" dirty="0">
                <a:solidFill>
                  <a:srgbClr val="4859A7"/>
                </a:solidFill>
                <a:latin typeface="Georgia" panose="02040502050405020303" pitchFamily="18" charset="0"/>
              </a:rPr>
              <a:t>института долевого строительства </a:t>
            </a:r>
            <a:endParaRPr lang="ru-RU" sz="2400" b="1" dirty="0" smtClean="0">
              <a:solidFill>
                <a:srgbClr val="4859A7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2400" b="1" dirty="0" smtClean="0">
                <a:solidFill>
                  <a:srgbClr val="4859A7"/>
                </a:solidFill>
                <a:latin typeface="Georgia" panose="02040502050405020303" pitchFamily="18" charset="0"/>
              </a:rPr>
              <a:t>и </a:t>
            </a:r>
            <a:r>
              <a:rPr lang="ru-RU" sz="2400" b="1" dirty="0">
                <a:solidFill>
                  <a:srgbClr val="4859A7"/>
                </a:solidFill>
                <a:latin typeface="Georgia" panose="02040502050405020303" pitchFamily="18" charset="0"/>
              </a:rPr>
              <a:t>механизма проектного финансирования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26"/>
          <a:stretch/>
        </p:blipFill>
        <p:spPr>
          <a:xfrm flipH="1">
            <a:off x="10613572" y="5341593"/>
            <a:ext cx="1578429" cy="1506931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105910"/>
            <a:ext cx="1151619" cy="73636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74970" y="1511559"/>
            <a:ext cx="11272651" cy="442204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/>
          <a:p>
            <a:pPr marL="285750" lvl="0" indent="-285750">
              <a:spcAft>
                <a:spcPts val="4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sz="1900" dirty="0">
                <a:solidFill>
                  <a:srgbClr val="4859A7"/>
                </a:solidFill>
                <a:latin typeface="Georgia" panose="02040502050405020303" pitchFamily="18" charset="0"/>
              </a:rPr>
              <a:t>Корректировка критериев уровня кредитоспособности застройщиков, предусмотренных в Положении Банка России от 28 июня 2017 года № 590-П «О порядке формирования кредитными организациями резервов на возможные потери по ссудам, ссудной и приравненной к ней задолженности».</a:t>
            </a:r>
          </a:p>
          <a:p>
            <a:pPr marL="285750" lvl="0" indent="-285750">
              <a:spcAft>
                <a:spcPts val="4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sz="1900" dirty="0">
                <a:solidFill>
                  <a:srgbClr val="4859A7"/>
                </a:solidFill>
                <a:latin typeface="Georgia" panose="02040502050405020303" pitchFamily="18" charset="0"/>
              </a:rPr>
              <a:t>Законодательное урегулирование правоотношений застройщика с кредитной </a:t>
            </a:r>
            <a:r>
              <a:rPr lang="ru-RU" sz="1900" dirty="0" smtClean="0">
                <a:solidFill>
                  <a:srgbClr val="4859A7"/>
                </a:solidFill>
                <a:latin typeface="Georgia" panose="02040502050405020303" pitchFamily="18" charset="0"/>
              </a:rPr>
              <a:t>организацией.</a:t>
            </a:r>
            <a:endParaRPr lang="en-US" sz="1900" dirty="0" smtClean="0">
              <a:solidFill>
                <a:srgbClr val="4859A7"/>
              </a:solidFill>
              <a:latin typeface="Georgia" panose="02040502050405020303" pitchFamily="18" charset="0"/>
            </a:endParaRPr>
          </a:p>
          <a:p>
            <a:pPr marL="285750" lvl="0" indent="-285750">
              <a:spcAft>
                <a:spcPts val="4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sz="1900" dirty="0" smtClean="0">
                <a:solidFill>
                  <a:srgbClr val="4859A7"/>
                </a:solidFill>
                <a:latin typeface="Georgia" panose="02040502050405020303" pitchFamily="18" charset="0"/>
              </a:rPr>
              <a:t>Предоставление </a:t>
            </a:r>
            <a:r>
              <a:rPr lang="ru-RU" sz="1900" dirty="0">
                <a:solidFill>
                  <a:srgbClr val="4859A7"/>
                </a:solidFill>
                <a:latin typeface="Georgia" panose="02040502050405020303" pitchFamily="18" charset="0"/>
              </a:rPr>
              <a:t>застройщикам возможности поэтапного погашения проектного финансирования за счет средств на счетах эскроу при достижении определенной степени строительной готовности объекта недвижимости.</a:t>
            </a:r>
          </a:p>
          <a:p>
            <a:pPr marL="285750" lvl="0" indent="-285750">
              <a:spcAft>
                <a:spcPts val="4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sz="1900" dirty="0">
                <a:solidFill>
                  <a:srgbClr val="4859A7"/>
                </a:solidFill>
                <a:latin typeface="Georgia" panose="02040502050405020303" pitchFamily="18" charset="0"/>
              </a:rPr>
              <a:t>Внесение изменений в Федеральный закон от 30.12.2004 № 214-ФЗ об установлении досудебного порядка урегулирования споров при выявлении строительных недостатков объектов недвижимости, предусматривающего первоочередное предъявление застройщику требования об устранении </a:t>
            </a:r>
            <a:r>
              <a:rPr lang="ru-RU" sz="1900" dirty="0" smtClean="0">
                <a:solidFill>
                  <a:srgbClr val="4859A7"/>
                </a:solidFill>
                <a:latin typeface="Georgia" panose="02040502050405020303" pitchFamily="18" charset="0"/>
              </a:rPr>
              <a:t>недостатков.</a:t>
            </a:r>
            <a:endParaRPr lang="ru-RU" sz="1900" dirty="0">
              <a:solidFill>
                <a:srgbClr val="4859A7"/>
              </a:solidFill>
              <a:latin typeface="Georgia" panose="02040502050405020303" pitchFamily="18" charset="0"/>
            </a:endParaRPr>
          </a:p>
          <a:p>
            <a:pPr marL="285750" lvl="0" indent="-285750">
              <a:spcAft>
                <a:spcPts val="4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sz="1900" dirty="0">
                <a:solidFill>
                  <a:srgbClr val="4859A7"/>
                </a:solidFill>
                <a:latin typeface="Georgia" panose="02040502050405020303" pitchFamily="18" charset="0"/>
              </a:rPr>
              <a:t>Оптимизация налоговой нагрузки на застройщиков при реализации проектов жилищного строительства.</a:t>
            </a:r>
          </a:p>
        </p:txBody>
      </p:sp>
      <p:sp>
        <p:nvSpPr>
          <p:cNvPr id="10" name="Shape 139"/>
          <p:cNvSpPr/>
          <p:nvPr/>
        </p:nvSpPr>
        <p:spPr>
          <a:xfrm>
            <a:off x="11306705" y="6261409"/>
            <a:ext cx="224419" cy="4253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5718" tIns="35718" rIns="35718" bIns="35718" anchor="ctr">
            <a:spAutoFit/>
          </a:bodyPr>
          <a:lstStyle>
            <a:lvl1pPr algn="l">
              <a:lnSpc>
                <a:spcPct val="120000"/>
              </a:lnSpc>
              <a:defRPr sz="4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r>
              <a:rPr lang="ru-RU" sz="2100" dirty="0">
                <a:solidFill>
                  <a:srgbClr val="002060"/>
                </a:solidFill>
                <a:latin typeface="Georgia" panose="02040502050405020303" pitchFamily="18" charset="0"/>
              </a:rPr>
              <a:t>6</a:t>
            </a:r>
            <a:endParaRPr sz="21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3751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83"/>
          <p:cNvSpPr/>
          <p:nvPr/>
        </p:nvSpPr>
        <p:spPr>
          <a:xfrm>
            <a:off x="381000" y="144402"/>
            <a:ext cx="11467461" cy="11801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8" tIns="35718" rIns="35718" bIns="35718" anchor="ctr">
            <a:spAutoFit/>
          </a:bodyPr>
          <a:lstStyle>
            <a:lvl1pPr algn="l" defTabSz="914400">
              <a:lnSpc>
                <a:spcPct val="120000"/>
              </a:lnSpc>
              <a:defRPr sz="2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2400" b="1" dirty="0" smtClean="0">
                <a:solidFill>
                  <a:srgbClr val="DF202C"/>
                </a:solidFill>
                <a:latin typeface="Georgia" panose="02040502050405020303" pitchFamily="18" charset="0"/>
              </a:rPr>
              <a:t>Предложения НОСТРОЙ</a:t>
            </a:r>
          </a:p>
          <a:p>
            <a:pPr algn="ctr">
              <a:lnSpc>
                <a:spcPct val="100000"/>
              </a:lnSpc>
            </a:pPr>
            <a:r>
              <a:rPr lang="ru-RU" sz="2400" b="1" dirty="0">
                <a:solidFill>
                  <a:srgbClr val="4859A7"/>
                </a:solidFill>
                <a:latin typeface="Georgia" panose="02040502050405020303" pitchFamily="18" charset="0"/>
              </a:rPr>
              <a:t>Вовлечение в оборот земельных участков для строительства и их обеспечение объектами инфраструктуры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26"/>
          <a:stretch/>
        </p:blipFill>
        <p:spPr>
          <a:xfrm flipH="1">
            <a:off x="10613572" y="5341593"/>
            <a:ext cx="1578429" cy="1506931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105910"/>
            <a:ext cx="1151619" cy="73636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74970" y="1485913"/>
            <a:ext cx="11272651" cy="44733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/>
          <a:p>
            <a:pPr marL="342900" lvl="0" indent="-342900">
              <a:spcAft>
                <a:spcPts val="4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sz="1900" dirty="0">
                <a:solidFill>
                  <a:srgbClr val="4859A7"/>
                </a:solidFill>
                <a:latin typeface="Georgia" panose="02040502050405020303" pitchFamily="18" charset="0"/>
              </a:rPr>
              <a:t>Принятие мер по вовлечению в жилищное строительство земельных участков, находящихся в собственности субъектов РФ и муниципальных образований. Установление для региональных и муниципальных органов власти целевых показателей по вовлечению в оборот подготовленных для строительства земельных участков.</a:t>
            </a:r>
          </a:p>
          <a:p>
            <a:pPr marL="342900" lvl="0" indent="-342900">
              <a:spcAft>
                <a:spcPts val="4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sz="1900" dirty="0">
                <a:solidFill>
                  <a:srgbClr val="4859A7"/>
                </a:solidFill>
                <a:latin typeface="Georgia" panose="02040502050405020303" pitchFamily="18" charset="0"/>
              </a:rPr>
              <a:t>Сокращение сроков предоставления земельных участков для строительства, законодательное закрепление возможности проведения аукционов, в том числе предусмотренных Градостроительным кодексом Российской Федерации, в электронном </a:t>
            </a:r>
            <a:r>
              <a:rPr lang="ru-RU" sz="1900" dirty="0" smtClean="0">
                <a:solidFill>
                  <a:srgbClr val="4859A7"/>
                </a:solidFill>
                <a:latin typeface="Georgia" panose="02040502050405020303" pitchFamily="18" charset="0"/>
              </a:rPr>
              <a:t>виде.</a:t>
            </a:r>
            <a:endParaRPr lang="ru-RU" sz="1900" dirty="0">
              <a:solidFill>
                <a:srgbClr val="4859A7"/>
              </a:solidFill>
              <a:latin typeface="Georgia" panose="02040502050405020303" pitchFamily="18" charset="0"/>
            </a:endParaRPr>
          </a:p>
          <a:p>
            <a:pPr marL="342900" lvl="0" indent="-342900">
              <a:spcAft>
                <a:spcPts val="4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sz="1900" dirty="0">
                <a:solidFill>
                  <a:srgbClr val="4859A7"/>
                </a:solidFill>
                <a:latin typeface="Georgia" panose="02040502050405020303" pitchFamily="18" charset="0"/>
              </a:rPr>
              <a:t>Разработка методических</a:t>
            </a:r>
            <a:r>
              <a:rPr lang="ru-RU" sz="1900" b="1" dirty="0">
                <a:solidFill>
                  <a:srgbClr val="4859A7"/>
                </a:solidFill>
                <a:latin typeface="Georgia" panose="02040502050405020303" pitchFamily="18" charset="0"/>
              </a:rPr>
              <a:t> </a:t>
            </a:r>
            <a:r>
              <a:rPr lang="ru-RU" sz="1900" dirty="0">
                <a:solidFill>
                  <a:srgbClr val="4859A7"/>
                </a:solidFill>
                <a:latin typeface="Georgia" panose="02040502050405020303" pitchFamily="18" charset="0"/>
              </a:rPr>
              <a:t>рекомендаций по утверждению и внесению изменений в документы </a:t>
            </a:r>
            <a:r>
              <a:rPr lang="ru-RU" sz="1900" dirty="0" smtClean="0">
                <a:solidFill>
                  <a:srgbClr val="4859A7"/>
                </a:solidFill>
                <a:latin typeface="Georgia" panose="02040502050405020303" pitchFamily="18" charset="0"/>
              </a:rPr>
              <a:t>территориального </a:t>
            </a:r>
            <a:r>
              <a:rPr lang="ru-RU" sz="1900" dirty="0">
                <a:solidFill>
                  <a:srgbClr val="4859A7"/>
                </a:solidFill>
                <a:latin typeface="Georgia" panose="02040502050405020303" pitchFamily="18" charset="0"/>
              </a:rPr>
              <a:t>планирования и градостроительного зонирования.</a:t>
            </a:r>
          </a:p>
          <a:p>
            <a:pPr marL="342900" lvl="0" indent="-342900">
              <a:spcAft>
                <a:spcPts val="4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sz="1900" dirty="0">
                <a:solidFill>
                  <a:srgbClr val="4859A7"/>
                </a:solidFill>
                <a:latin typeface="Georgia" panose="02040502050405020303" pitchFamily="18" charset="0"/>
              </a:rPr>
              <a:t>Установление единого института развития территорий.</a:t>
            </a:r>
          </a:p>
          <a:p>
            <a:pPr marL="342900" lvl="0" indent="-342900">
              <a:spcAft>
                <a:spcPts val="4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sz="1900" dirty="0">
                <a:solidFill>
                  <a:srgbClr val="4859A7"/>
                </a:solidFill>
                <a:latin typeface="Georgia" panose="02040502050405020303" pitchFamily="18" charset="0"/>
              </a:rPr>
              <a:t>Увеличение финансирования по программе Стимул, развитие инструментов государственно-частного партнерства, включая концессионные соглашения при строительстве инфраструктурных </a:t>
            </a:r>
            <a:r>
              <a:rPr lang="ru-RU" sz="1900" dirty="0" smtClean="0">
                <a:solidFill>
                  <a:srgbClr val="4859A7"/>
                </a:solidFill>
                <a:latin typeface="Georgia" panose="02040502050405020303" pitchFamily="18" charset="0"/>
              </a:rPr>
              <a:t>объектов.</a:t>
            </a:r>
            <a:endParaRPr lang="ru-RU" sz="1900" dirty="0">
              <a:solidFill>
                <a:srgbClr val="4859A7"/>
              </a:solidFill>
              <a:latin typeface="Georgia" panose="02040502050405020303" pitchFamily="18" charset="0"/>
            </a:endParaRPr>
          </a:p>
          <a:p>
            <a:pPr marL="342900" lvl="0" indent="-342900">
              <a:spcAft>
                <a:spcPts val="4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sz="1900" dirty="0">
                <a:solidFill>
                  <a:srgbClr val="4859A7"/>
                </a:solidFill>
                <a:latin typeface="Georgia" panose="02040502050405020303" pitchFamily="18" charset="0"/>
              </a:rPr>
              <a:t>Развитие института инфраструктурных облигаций.</a:t>
            </a:r>
          </a:p>
        </p:txBody>
      </p:sp>
      <p:sp>
        <p:nvSpPr>
          <p:cNvPr id="10" name="Shape 139"/>
          <p:cNvSpPr/>
          <p:nvPr/>
        </p:nvSpPr>
        <p:spPr>
          <a:xfrm>
            <a:off x="11281308" y="6261409"/>
            <a:ext cx="206786" cy="4253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5718" tIns="35718" rIns="35718" bIns="35718" anchor="ctr">
            <a:spAutoFit/>
          </a:bodyPr>
          <a:lstStyle>
            <a:lvl1pPr algn="l">
              <a:lnSpc>
                <a:spcPct val="120000"/>
              </a:lnSpc>
              <a:defRPr sz="4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r>
              <a:rPr lang="ru-RU" sz="2100" dirty="0">
                <a:solidFill>
                  <a:srgbClr val="002060"/>
                </a:solidFill>
                <a:latin typeface="Georgia" panose="02040502050405020303" pitchFamily="18" charset="0"/>
              </a:rPr>
              <a:t>7</a:t>
            </a:r>
            <a:endParaRPr sz="21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87542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83"/>
          <p:cNvSpPr/>
          <p:nvPr/>
        </p:nvSpPr>
        <p:spPr>
          <a:xfrm>
            <a:off x="381000" y="329069"/>
            <a:ext cx="11467461" cy="8107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8" tIns="35718" rIns="35718" bIns="35718" anchor="ctr">
            <a:spAutoFit/>
          </a:bodyPr>
          <a:lstStyle>
            <a:lvl1pPr algn="l" defTabSz="914400">
              <a:lnSpc>
                <a:spcPct val="120000"/>
              </a:lnSpc>
              <a:defRPr sz="2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2400" b="1" dirty="0" smtClean="0">
                <a:solidFill>
                  <a:srgbClr val="DF202C"/>
                </a:solidFill>
                <a:latin typeface="Georgia" panose="02040502050405020303" pitchFamily="18" charset="0"/>
              </a:rPr>
              <a:t>Предложения НОСТРОЙ</a:t>
            </a:r>
          </a:p>
          <a:p>
            <a:pPr algn="ctr">
              <a:lnSpc>
                <a:spcPct val="100000"/>
              </a:lnSpc>
            </a:pPr>
            <a:r>
              <a:rPr lang="ru-RU" sz="2400" b="1" dirty="0">
                <a:solidFill>
                  <a:srgbClr val="4859A7"/>
                </a:solidFill>
                <a:latin typeface="Georgia" panose="02040502050405020303" pitchFamily="18" charset="0"/>
              </a:rPr>
              <a:t>Подключение</a:t>
            </a:r>
            <a:r>
              <a:rPr lang="ru-RU" sz="2400" dirty="0">
                <a:solidFill>
                  <a:srgbClr val="4859A7"/>
                </a:solidFill>
                <a:latin typeface="Georgia" panose="02040502050405020303" pitchFamily="18" charset="0"/>
              </a:rPr>
              <a:t> </a:t>
            </a:r>
            <a:r>
              <a:rPr lang="ru-RU" sz="2400" b="1" dirty="0">
                <a:solidFill>
                  <a:srgbClr val="4859A7"/>
                </a:solidFill>
                <a:latin typeface="Georgia" panose="02040502050405020303" pitchFamily="18" charset="0"/>
              </a:rPr>
              <a:t>к сетям инженерно-технического обеспечения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26"/>
          <a:stretch/>
        </p:blipFill>
        <p:spPr>
          <a:xfrm flipH="1">
            <a:off x="10613572" y="5341593"/>
            <a:ext cx="1578429" cy="1506931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105910"/>
            <a:ext cx="1151619" cy="73636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74970" y="1290988"/>
            <a:ext cx="11272651" cy="48631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/>
          <a:p>
            <a:pPr marL="285750" lvl="0" indent="-285750">
              <a:spcAft>
                <a:spcPts val="4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rgbClr val="4859A7"/>
                </a:solidFill>
                <a:latin typeface="Georgia" panose="02040502050405020303" pitchFamily="18" charset="0"/>
              </a:rPr>
              <a:t>Перевод услуги по </a:t>
            </a:r>
            <a:r>
              <a:rPr lang="ru-RU" sz="1600" dirty="0" err="1" smtClean="0">
                <a:solidFill>
                  <a:srgbClr val="4859A7"/>
                </a:solidFill>
                <a:latin typeface="Georgia" panose="02040502050405020303" pitchFamily="18" charset="0"/>
              </a:rPr>
              <a:t>тех.присоединению</a:t>
            </a:r>
            <a:r>
              <a:rPr lang="ru-RU" sz="1600" dirty="0" smtClean="0">
                <a:solidFill>
                  <a:srgbClr val="4859A7"/>
                </a:solidFill>
                <a:latin typeface="Georgia" panose="02040502050405020303" pitchFamily="18" charset="0"/>
              </a:rPr>
              <a:t> .в </a:t>
            </a:r>
            <a:r>
              <a:rPr lang="ru-RU" sz="1600" dirty="0">
                <a:solidFill>
                  <a:srgbClr val="4859A7"/>
                </a:solidFill>
                <a:latin typeface="Georgia" panose="02040502050405020303" pitchFamily="18" charset="0"/>
              </a:rPr>
              <a:t>электронный вид через механизм «Единого окна» на базе органа власти или подведомственной организации в субъекте </a:t>
            </a:r>
            <a:r>
              <a:rPr lang="ru-RU" sz="1600" dirty="0" smtClean="0">
                <a:solidFill>
                  <a:srgbClr val="4859A7"/>
                </a:solidFill>
                <a:latin typeface="Georgia" panose="02040502050405020303" pitchFamily="18" charset="0"/>
              </a:rPr>
              <a:t>РФ.</a:t>
            </a:r>
            <a:endParaRPr lang="ru-RU" sz="1600" dirty="0">
              <a:solidFill>
                <a:srgbClr val="4859A7"/>
              </a:solidFill>
              <a:latin typeface="Georgia" panose="02040502050405020303" pitchFamily="18" charset="0"/>
            </a:endParaRPr>
          </a:p>
          <a:p>
            <a:pPr marL="285750" lvl="0" indent="-285750">
              <a:spcAft>
                <a:spcPts val="4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rgbClr val="4859A7"/>
                </a:solidFill>
                <a:latin typeface="Georgia" panose="02040502050405020303" pitchFamily="18" charset="0"/>
              </a:rPr>
              <a:t>Введение института независимой оценки </a:t>
            </a:r>
            <a:r>
              <a:rPr lang="ru-RU" sz="1600" dirty="0" smtClean="0">
                <a:solidFill>
                  <a:srgbClr val="4859A7"/>
                </a:solidFill>
                <a:latin typeface="Georgia" panose="02040502050405020303" pitchFamily="18" charset="0"/>
              </a:rPr>
              <a:t>ТУ и </a:t>
            </a:r>
            <a:r>
              <a:rPr lang="ru-RU" sz="1600" dirty="0">
                <a:solidFill>
                  <a:srgbClr val="4859A7"/>
                </a:solidFill>
                <a:latin typeface="Georgia" panose="02040502050405020303" pitchFamily="18" charset="0"/>
              </a:rPr>
              <a:t>решений, выдаваемых застройщикам </a:t>
            </a:r>
            <a:r>
              <a:rPr lang="ru-RU" sz="1600" dirty="0" smtClean="0">
                <a:solidFill>
                  <a:srgbClr val="4859A7"/>
                </a:solidFill>
                <a:latin typeface="Georgia" panose="02040502050405020303" pitchFamily="18" charset="0"/>
              </a:rPr>
              <a:t>РСО в </a:t>
            </a:r>
            <a:r>
              <a:rPr lang="ru-RU" sz="1600" dirty="0">
                <a:solidFill>
                  <a:srgbClr val="4859A7"/>
                </a:solidFill>
                <a:latin typeface="Georgia" panose="02040502050405020303" pitchFamily="18" charset="0"/>
              </a:rPr>
              <a:t>процессе </a:t>
            </a:r>
            <a:r>
              <a:rPr lang="ru-RU" sz="1600" dirty="0" err="1" smtClean="0">
                <a:solidFill>
                  <a:srgbClr val="4859A7"/>
                </a:solidFill>
                <a:latin typeface="Georgia" panose="02040502050405020303" pitchFamily="18" charset="0"/>
              </a:rPr>
              <a:t>тех.присоединения</a:t>
            </a:r>
            <a:r>
              <a:rPr lang="ru-RU" sz="1600" dirty="0">
                <a:solidFill>
                  <a:srgbClr val="4859A7"/>
                </a:solidFill>
                <a:latin typeface="Georgia" panose="02040502050405020303" pitchFamily="18" charset="0"/>
              </a:rPr>
              <a:t>.</a:t>
            </a:r>
          </a:p>
          <a:p>
            <a:pPr marL="285750" lvl="0" indent="-285750">
              <a:spcAft>
                <a:spcPts val="4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rgbClr val="4859A7"/>
                </a:solidFill>
                <a:latin typeface="Georgia" panose="02040502050405020303" pitchFamily="18" charset="0"/>
              </a:rPr>
              <a:t>Нормативное закрепление возможности переуступки мощности от потребителя услуги по </a:t>
            </a:r>
            <a:r>
              <a:rPr lang="ru-RU" sz="1600" dirty="0" err="1" smtClean="0">
                <a:solidFill>
                  <a:srgbClr val="4859A7"/>
                </a:solidFill>
                <a:latin typeface="Georgia" panose="02040502050405020303" pitchFamily="18" charset="0"/>
              </a:rPr>
              <a:t>тех.присоединению</a:t>
            </a:r>
            <a:r>
              <a:rPr lang="ru-RU" sz="1600" dirty="0">
                <a:solidFill>
                  <a:srgbClr val="4859A7"/>
                </a:solidFill>
                <a:latin typeface="Georgia" panose="02040502050405020303" pitchFamily="18" charset="0"/>
              </a:rPr>
              <a:t> </a:t>
            </a:r>
            <a:r>
              <a:rPr lang="ru-RU" sz="1600" dirty="0" smtClean="0">
                <a:solidFill>
                  <a:srgbClr val="4859A7"/>
                </a:solidFill>
                <a:latin typeface="Georgia" panose="02040502050405020303" pitchFamily="18" charset="0"/>
              </a:rPr>
              <a:t>к </a:t>
            </a:r>
            <a:r>
              <a:rPr lang="ru-RU" sz="1600" dirty="0">
                <a:solidFill>
                  <a:srgbClr val="4859A7"/>
                </a:solidFill>
                <a:latin typeface="Georgia" panose="02040502050405020303" pitchFamily="18" charset="0"/>
              </a:rPr>
              <a:t>другой заинтересованной организации.</a:t>
            </a:r>
          </a:p>
          <a:p>
            <a:pPr marL="285750" lvl="0" indent="-285750">
              <a:spcAft>
                <a:spcPts val="4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rgbClr val="4859A7"/>
                </a:solidFill>
                <a:latin typeface="Georgia" panose="02040502050405020303" pitchFamily="18" charset="0"/>
              </a:rPr>
              <a:t>Введение возможности корректировки </a:t>
            </a:r>
            <a:r>
              <a:rPr lang="ru-RU" sz="1600" dirty="0" smtClean="0">
                <a:solidFill>
                  <a:srgbClr val="4859A7"/>
                </a:solidFill>
                <a:latin typeface="Georgia" panose="02040502050405020303" pitchFamily="18" charset="0"/>
              </a:rPr>
              <a:t>ТУ без </a:t>
            </a:r>
            <a:r>
              <a:rPr lang="ru-RU" sz="1600" dirty="0">
                <a:solidFill>
                  <a:srgbClr val="4859A7"/>
                </a:solidFill>
                <a:latin typeface="Georgia" panose="02040502050405020303" pitchFamily="18" charset="0"/>
              </a:rPr>
              <a:t>их отмены по результатам проектирования объектов жилищного строительства.</a:t>
            </a:r>
          </a:p>
          <a:p>
            <a:pPr marL="285750" lvl="0" indent="-285750">
              <a:spcAft>
                <a:spcPts val="4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rgbClr val="4859A7"/>
                </a:solidFill>
                <a:latin typeface="Georgia" panose="02040502050405020303" pitchFamily="18" charset="0"/>
              </a:rPr>
              <a:t>Исключение из перечня документов, необходимых для выдачи актов </a:t>
            </a:r>
            <a:r>
              <a:rPr lang="ru-RU" sz="1600" dirty="0" err="1" smtClean="0">
                <a:solidFill>
                  <a:srgbClr val="4859A7"/>
                </a:solidFill>
                <a:latin typeface="Georgia" panose="02040502050405020303" pitchFamily="18" charset="0"/>
              </a:rPr>
              <a:t>тех.присоединения</a:t>
            </a:r>
            <a:r>
              <a:rPr lang="ru-RU" sz="1600" dirty="0" smtClean="0">
                <a:solidFill>
                  <a:srgbClr val="4859A7"/>
                </a:solidFill>
                <a:latin typeface="Georgia" panose="02040502050405020303" pitchFamily="18" charset="0"/>
              </a:rPr>
              <a:t> </a:t>
            </a:r>
            <a:r>
              <a:rPr lang="ru-RU" sz="1600" dirty="0">
                <a:solidFill>
                  <a:srgbClr val="4859A7"/>
                </a:solidFill>
                <a:latin typeface="Georgia" panose="02040502050405020303" pitchFamily="18" charset="0"/>
              </a:rPr>
              <a:t>к сетям инженерно-технического обеспечения и из исчерпывающего перечня процедур в сфере жилищного строительства, утвержденного постановлением Правительства РФ </a:t>
            </a:r>
            <a:r>
              <a:rPr lang="ru-RU" sz="1600" dirty="0" smtClean="0">
                <a:solidFill>
                  <a:srgbClr val="4859A7"/>
                </a:solidFill>
                <a:latin typeface="Georgia" panose="02040502050405020303" pitchFamily="18" charset="0"/>
              </a:rPr>
              <a:t>№ </a:t>
            </a:r>
            <a:r>
              <a:rPr lang="ru-RU" sz="1600" dirty="0">
                <a:solidFill>
                  <a:srgbClr val="4859A7"/>
                </a:solidFill>
                <a:latin typeface="Georgia" panose="02040502050405020303" pitchFamily="18" charset="0"/>
              </a:rPr>
              <a:t>403, разрешений на допуск в эксплуатацию электрических и тепловых установок, оформляемых </a:t>
            </a:r>
            <a:r>
              <a:rPr lang="ru-RU" sz="1600" dirty="0" err="1">
                <a:solidFill>
                  <a:srgbClr val="4859A7"/>
                </a:solidFill>
                <a:latin typeface="Georgia" panose="02040502050405020303" pitchFamily="18" charset="0"/>
              </a:rPr>
              <a:t>Ростехнадзором</a:t>
            </a:r>
            <a:r>
              <a:rPr lang="ru-RU" sz="1600" dirty="0">
                <a:solidFill>
                  <a:srgbClr val="4859A7"/>
                </a:solidFill>
                <a:latin typeface="Georgia" panose="02040502050405020303" pitchFamily="18" charset="0"/>
              </a:rPr>
              <a:t>.</a:t>
            </a:r>
          </a:p>
          <a:p>
            <a:pPr marL="285750" lvl="0" indent="-285750">
              <a:spcAft>
                <a:spcPts val="4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rgbClr val="4859A7"/>
                </a:solidFill>
                <a:latin typeface="Georgia" panose="02040502050405020303" pitchFamily="18" charset="0"/>
              </a:rPr>
              <a:t>Освобождение </a:t>
            </a:r>
            <a:r>
              <a:rPr lang="ru-RU" sz="1600" dirty="0" err="1">
                <a:solidFill>
                  <a:srgbClr val="4859A7"/>
                </a:solidFill>
                <a:latin typeface="Georgia" panose="02040502050405020303" pitchFamily="18" charset="0"/>
              </a:rPr>
              <a:t>энергоснабжающих</a:t>
            </a:r>
            <a:r>
              <a:rPr lang="ru-RU" sz="1600" dirty="0">
                <a:solidFill>
                  <a:srgbClr val="4859A7"/>
                </a:solidFill>
                <a:latin typeface="Georgia" panose="02040502050405020303" pitchFamily="18" charset="0"/>
              </a:rPr>
              <a:t> организаций от налоговой нагрузки, возникающей у них при безвозмездной приемке от застройщиков в собственность вновь создаваемых (реконструируемых) объектов инженерной инфраструктуры (при выносе данных объектов из пятна застройки).</a:t>
            </a:r>
          </a:p>
          <a:p>
            <a:pPr marL="285750" lvl="0" indent="-285750">
              <a:spcAft>
                <a:spcPts val="4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rgbClr val="4859A7"/>
                </a:solidFill>
                <a:latin typeface="Georgia" panose="02040502050405020303" pitchFamily="18" charset="0"/>
              </a:rPr>
              <a:t>Разработка поправок в земельное законодательство и в законодательство о </a:t>
            </a:r>
            <a:r>
              <a:rPr lang="ru-RU" sz="1600" dirty="0" err="1" smtClean="0">
                <a:solidFill>
                  <a:srgbClr val="4859A7"/>
                </a:solidFill>
                <a:latin typeface="Georgia" panose="02040502050405020303" pitchFamily="18" charset="0"/>
              </a:rPr>
              <a:t>тех.подключении</a:t>
            </a:r>
            <a:r>
              <a:rPr lang="ru-RU" sz="1600" dirty="0" smtClean="0">
                <a:solidFill>
                  <a:srgbClr val="4859A7"/>
                </a:solidFill>
                <a:latin typeface="Georgia" panose="02040502050405020303" pitchFamily="18" charset="0"/>
              </a:rPr>
              <a:t> для </a:t>
            </a:r>
            <a:r>
              <a:rPr lang="ru-RU" sz="1600" dirty="0">
                <a:solidFill>
                  <a:srgbClr val="4859A7"/>
                </a:solidFill>
                <a:latin typeface="Georgia" panose="02040502050405020303" pitchFamily="18" charset="0"/>
              </a:rPr>
              <a:t>придания «предварительным </a:t>
            </a:r>
            <a:r>
              <a:rPr lang="ru-RU" sz="1600" dirty="0" smtClean="0">
                <a:solidFill>
                  <a:srgbClr val="4859A7"/>
                </a:solidFill>
                <a:latin typeface="Georgia" panose="02040502050405020303" pitchFamily="18" charset="0"/>
              </a:rPr>
              <a:t>ТУ», </a:t>
            </a:r>
            <a:r>
              <a:rPr lang="ru-RU" sz="1600" dirty="0">
                <a:solidFill>
                  <a:srgbClr val="4859A7"/>
                </a:solidFill>
                <a:latin typeface="Georgia" panose="02040502050405020303" pitchFamily="18" charset="0"/>
              </a:rPr>
              <a:t>получаемыми организаторами аукциона на право аренды земельных участков для целей застройки или участниками таких аукционов, статуса оферты </a:t>
            </a:r>
            <a:r>
              <a:rPr lang="ru-RU" sz="1600" dirty="0" smtClean="0">
                <a:solidFill>
                  <a:srgbClr val="4859A7"/>
                </a:solidFill>
                <a:latin typeface="Georgia" panose="02040502050405020303" pitchFamily="18" charset="0"/>
              </a:rPr>
              <a:t>РСО.</a:t>
            </a:r>
            <a:endParaRPr lang="ru-RU" sz="1600" dirty="0">
              <a:solidFill>
                <a:srgbClr val="4859A7"/>
              </a:solidFill>
              <a:latin typeface="Georgia" panose="02040502050405020303" pitchFamily="18" charset="0"/>
            </a:endParaRPr>
          </a:p>
        </p:txBody>
      </p:sp>
      <p:sp>
        <p:nvSpPr>
          <p:cNvPr id="10" name="Shape 139"/>
          <p:cNvSpPr/>
          <p:nvPr/>
        </p:nvSpPr>
        <p:spPr>
          <a:xfrm>
            <a:off x="11247443" y="6261409"/>
            <a:ext cx="232434" cy="4253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5718" tIns="35718" rIns="35718" bIns="35718" anchor="ctr">
            <a:spAutoFit/>
          </a:bodyPr>
          <a:lstStyle>
            <a:lvl1pPr algn="l">
              <a:lnSpc>
                <a:spcPct val="120000"/>
              </a:lnSpc>
              <a:defRPr sz="4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r>
              <a:rPr lang="ru-RU" sz="21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8</a:t>
            </a:r>
            <a:endParaRPr sz="21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51680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83"/>
          <p:cNvSpPr/>
          <p:nvPr/>
        </p:nvSpPr>
        <p:spPr>
          <a:xfrm>
            <a:off x="381000" y="329069"/>
            <a:ext cx="11467461" cy="8107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8" tIns="35718" rIns="35718" bIns="35718" anchor="ctr">
            <a:spAutoFit/>
          </a:bodyPr>
          <a:lstStyle>
            <a:lvl1pPr algn="l" defTabSz="914400">
              <a:lnSpc>
                <a:spcPct val="120000"/>
              </a:lnSpc>
              <a:defRPr sz="2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2400" b="1" dirty="0" smtClean="0">
                <a:solidFill>
                  <a:srgbClr val="DF202C"/>
                </a:solidFill>
                <a:latin typeface="Georgia" panose="02040502050405020303" pitchFamily="18" charset="0"/>
              </a:rPr>
              <a:t>Предложения НОСТРОЙ</a:t>
            </a:r>
          </a:p>
          <a:p>
            <a:pPr algn="ctr">
              <a:lnSpc>
                <a:spcPct val="100000"/>
              </a:lnSpc>
            </a:pPr>
            <a:r>
              <a:rPr lang="ru-RU" sz="2400" b="1" dirty="0" smtClean="0">
                <a:solidFill>
                  <a:srgbClr val="4859A7"/>
                </a:solidFill>
                <a:latin typeface="Georgia" panose="02040502050405020303" pitchFamily="18" charset="0"/>
              </a:rPr>
              <a:t>Развитие сегмента ИЖС</a:t>
            </a:r>
            <a:endParaRPr lang="ru-RU" sz="2400" b="1" dirty="0">
              <a:solidFill>
                <a:srgbClr val="4859A7"/>
              </a:solidFill>
              <a:latin typeface="Georgia" panose="02040502050405020303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26"/>
          <a:stretch/>
        </p:blipFill>
        <p:spPr>
          <a:xfrm flipH="1">
            <a:off x="10613572" y="5341593"/>
            <a:ext cx="1578429" cy="1506931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105910"/>
            <a:ext cx="1151619" cy="73636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1000" y="1316635"/>
            <a:ext cx="11666621" cy="481189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/>
          <a:p>
            <a:pPr marL="285750" lvl="0" indent="-285750">
              <a:spcAft>
                <a:spcPts val="4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4859A7"/>
                </a:solidFill>
                <a:latin typeface="Georgia" panose="02040502050405020303" pitchFamily="18" charset="0"/>
              </a:rPr>
              <a:t>Принять меры по развитию в регионах производственных парков по индустриальному строительству ИЖС </a:t>
            </a:r>
            <a:r>
              <a:rPr lang="ru-RU" dirty="0" smtClean="0">
                <a:solidFill>
                  <a:srgbClr val="4859A7"/>
                </a:solidFill>
                <a:latin typeface="Georgia" panose="02040502050405020303" pitchFamily="18" charset="0"/>
              </a:rPr>
              <a:t>с </a:t>
            </a:r>
            <a:r>
              <a:rPr lang="ru-RU" dirty="0">
                <a:solidFill>
                  <a:srgbClr val="4859A7"/>
                </a:solidFill>
                <a:latin typeface="Georgia" panose="02040502050405020303" pitchFamily="18" charset="0"/>
              </a:rPr>
              <a:t>радиусом логистического плеча не более 250 </a:t>
            </a:r>
            <a:r>
              <a:rPr lang="ru-RU" dirty="0" smtClean="0">
                <a:solidFill>
                  <a:srgbClr val="4859A7"/>
                </a:solidFill>
                <a:latin typeface="Georgia" panose="02040502050405020303" pitchFamily="18" charset="0"/>
              </a:rPr>
              <a:t>км.</a:t>
            </a:r>
            <a:endParaRPr lang="ru-RU" dirty="0">
              <a:solidFill>
                <a:srgbClr val="4859A7"/>
              </a:solidFill>
              <a:latin typeface="Georgia" panose="02040502050405020303" pitchFamily="18" charset="0"/>
            </a:endParaRPr>
          </a:p>
          <a:p>
            <a:pPr marL="285750" lvl="0" indent="-285750">
              <a:spcAft>
                <a:spcPts val="4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4859A7"/>
                </a:solidFill>
                <a:latin typeface="Georgia" panose="02040502050405020303" pitchFamily="18" charset="0"/>
              </a:rPr>
              <a:t>Рассмотреть вопрос о распространении опыта «дальневосточного гектара» в других регионах Российской Федерации.</a:t>
            </a:r>
          </a:p>
          <a:p>
            <a:pPr marL="285750" lvl="0" indent="-285750">
              <a:spcAft>
                <a:spcPts val="4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4859A7"/>
                </a:solidFill>
                <a:latin typeface="Georgia" panose="02040502050405020303" pitchFamily="18" charset="0"/>
              </a:rPr>
              <a:t>Разработать </a:t>
            </a:r>
            <a:r>
              <a:rPr lang="ru-RU" dirty="0" smtClean="0">
                <a:solidFill>
                  <a:srgbClr val="4859A7"/>
                </a:solidFill>
                <a:latin typeface="Georgia" panose="02040502050405020303" pitchFamily="18" charset="0"/>
              </a:rPr>
              <a:t>региональные программы </a:t>
            </a:r>
            <a:r>
              <a:rPr lang="ru-RU" dirty="0">
                <a:solidFill>
                  <a:srgbClr val="4859A7"/>
                </a:solidFill>
                <a:latin typeface="Georgia" panose="02040502050405020303" pitchFamily="18" charset="0"/>
              </a:rPr>
              <a:t>по формированию пула </a:t>
            </a:r>
            <a:r>
              <a:rPr lang="ru-RU" dirty="0" smtClean="0">
                <a:solidFill>
                  <a:srgbClr val="4859A7"/>
                </a:solidFill>
                <a:latin typeface="Georgia" panose="02040502050405020303" pitchFamily="18" charset="0"/>
              </a:rPr>
              <a:t>«местных» </a:t>
            </a:r>
            <a:r>
              <a:rPr lang="ru-RU" dirty="0">
                <a:solidFill>
                  <a:srgbClr val="4859A7"/>
                </a:solidFill>
                <a:latin typeface="Georgia" panose="02040502050405020303" pitchFamily="18" charset="0"/>
              </a:rPr>
              <a:t>застройщиков, которые могут обеспечить </a:t>
            </a:r>
            <a:r>
              <a:rPr lang="ru-RU" dirty="0" smtClean="0">
                <a:solidFill>
                  <a:srgbClr val="4859A7"/>
                </a:solidFill>
                <a:latin typeface="Georgia" panose="02040502050405020303" pitchFamily="18" charset="0"/>
              </a:rPr>
              <a:t>КРТ с </a:t>
            </a:r>
            <a:r>
              <a:rPr lang="ru-RU" dirty="0">
                <a:solidFill>
                  <a:srgbClr val="4859A7"/>
                </a:solidFill>
                <a:latin typeface="Georgia" panose="02040502050405020303" pitchFamily="18" charset="0"/>
              </a:rPr>
              <a:t>преимущественной долей ИЖС, в </a:t>
            </a:r>
            <a:r>
              <a:rPr lang="ru-RU" dirty="0" err="1" smtClean="0">
                <a:solidFill>
                  <a:srgbClr val="4859A7"/>
                </a:solidFill>
                <a:latin typeface="Georgia" panose="02040502050405020303" pitchFamily="18" charset="0"/>
              </a:rPr>
              <a:t>т.ч</a:t>
            </a:r>
            <a:r>
              <a:rPr lang="ru-RU" dirty="0" smtClean="0">
                <a:solidFill>
                  <a:srgbClr val="4859A7"/>
                </a:solidFill>
                <a:latin typeface="Georgia" panose="02040502050405020303" pitchFamily="18" charset="0"/>
              </a:rPr>
              <a:t>. путем </a:t>
            </a:r>
            <a:r>
              <a:rPr lang="ru-RU" dirty="0">
                <a:solidFill>
                  <a:srgbClr val="4859A7"/>
                </a:solidFill>
                <a:latin typeface="Georgia" panose="02040502050405020303" pitchFamily="18" charset="0"/>
              </a:rPr>
              <a:t>применения механизмов ГЧП при строительстве инфраструктурных объектов, а также применения программы «Стимул».</a:t>
            </a:r>
          </a:p>
          <a:p>
            <a:pPr marL="285750" lvl="0" indent="-285750">
              <a:spcAft>
                <a:spcPts val="4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4859A7"/>
                </a:solidFill>
                <a:latin typeface="Georgia" panose="02040502050405020303" pitchFamily="18" charset="0"/>
              </a:rPr>
              <a:t>Дополнить Жилищный кодекс Российской Федерации понятийным аппаратом и положениями о регулировании правоотношений собственников ИЖС, управляющей компании коттеджного поселка, </a:t>
            </a:r>
            <a:r>
              <a:rPr lang="ru-RU" dirty="0" smtClean="0">
                <a:solidFill>
                  <a:srgbClr val="4859A7"/>
                </a:solidFill>
                <a:latin typeface="Georgia" panose="02040502050405020303" pitchFamily="18" charset="0"/>
              </a:rPr>
              <a:t>РСО </a:t>
            </a:r>
            <a:r>
              <a:rPr lang="ru-RU" dirty="0">
                <a:solidFill>
                  <a:srgbClr val="4859A7"/>
                </a:solidFill>
                <a:latin typeface="Georgia" panose="02040502050405020303" pitchFamily="18" charset="0"/>
              </a:rPr>
              <a:t>и иных служб обеспечения жизнедеятельности граждан на территории проживания, а также о правилах управления коттеджными поселками для управляющих компаний.  </a:t>
            </a:r>
          </a:p>
          <a:p>
            <a:pPr marL="285750" lvl="0" indent="-285750">
              <a:spcAft>
                <a:spcPts val="4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4859A7"/>
                </a:solidFill>
                <a:latin typeface="Georgia" panose="02040502050405020303" pitchFamily="18" charset="0"/>
              </a:rPr>
              <a:t>Внести изменения в </a:t>
            </a:r>
            <a:r>
              <a:rPr lang="ru-RU" dirty="0" smtClean="0">
                <a:solidFill>
                  <a:srgbClr val="4859A7"/>
                </a:solidFill>
                <a:latin typeface="Georgia" panose="02040502050405020303" pitchFamily="18" charset="0"/>
              </a:rPr>
              <a:t>ГрК РФ, </a:t>
            </a:r>
            <a:r>
              <a:rPr lang="ru-RU" dirty="0">
                <a:solidFill>
                  <a:srgbClr val="4859A7"/>
                </a:solidFill>
                <a:latin typeface="Georgia" panose="02040502050405020303" pitchFamily="18" charset="0"/>
              </a:rPr>
              <a:t>предусматривающие обязательное членство организаций, осуществляющих строительство индивидуальных жилых домов, а также строительный контроль, в саморегулируемых организациях, в случае если сумма по договору строительного подряда составляет более 3-х млн. рублей.</a:t>
            </a:r>
          </a:p>
          <a:p>
            <a:pPr marL="285750" indent="-285750">
              <a:spcAft>
                <a:spcPts val="400"/>
              </a:spcAft>
              <a:buClr>
                <a:srgbClr val="DF202C"/>
              </a:buClr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4859A7"/>
                </a:solidFill>
                <a:latin typeface="Georgia" panose="02040502050405020303" pitchFamily="18" charset="0"/>
              </a:rPr>
              <a:t>Отменить </a:t>
            </a:r>
            <a:r>
              <a:rPr lang="ru-RU" dirty="0">
                <a:solidFill>
                  <a:srgbClr val="4859A7"/>
                </a:solidFill>
                <a:latin typeface="Georgia" panose="02040502050405020303" pitchFamily="18" charset="0"/>
              </a:rPr>
              <a:t>дачную </a:t>
            </a:r>
            <a:r>
              <a:rPr lang="ru-RU" dirty="0" smtClean="0">
                <a:solidFill>
                  <a:srgbClr val="4859A7"/>
                </a:solidFill>
                <a:latin typeface="Georgia" panose="02040502050405020303" pitchFamily="18" charset="0"/>
              </a:rPr>
              <a:t>амнистию.</a:t>
            </a:r>
            <a:endParaRPr lang="ru-RU" dirty="0">
              <a:solidFill>
                <a:srgbClr val="4859A7"/>
              </a:solidFill>
              <a:latin typeface="Georgia" panose="02040502050405020303" pitchFamily="18" charset="0"/>
            </a:endParaRPr>
          </a:p>
        </p:txBody>
      </p:sp>
      <p:sp>
        <p:nvSpPr>
          <p:cNvPr id="10" name="Shape 139"/>
          <p:cNvSpPr/>
          <p:nvPr/>
        </p:nvSpPr>
        <p:spPr>
          <a:xfrm>
            <a:off x="11272844" y="6261409"/>
            <a:ext cx="224419" cy="4253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5718" tIns="35718" rIns="35718" bIns="35718" anchor="ctr">
            <a:spAutoFit/>
          </a:bodyPr>
          <a:lstStyle>
            <a:lvl1pPr algn="l">
              <a:lnSpc>
                <a:spcPct val="120000"/>
              </a:lnSpc>
              <a:defRPr sz="4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r>
              <a:rPr lang="ru-RU" sz="21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9</a:t>
            </a:r>
            <a:endParaRPr sz="21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10908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1558</TotalTime>
  <Words>1195</Words>
  <Application>Microsoft Office PowerPoint</Application>
  <PresentationFormat>Широкоэкранный</PresentationFormat>
  <Paragraphs>126</Paragraphs>
  <Slides>12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Arial</vt:lpstr>
      <vt:lpstr>Arial Narrow</vt:lpstr>
      <vt:lpstr>Calibri</vt:lpstr>
      <vt:lpstr>Georgia</vt:lpstr>
      <vt:lpstr>Gotham Pro Light Regular</vt:lpstr>
      <vt:lpstr>Helvetica</vt:lpstr>
      <vt:lpstr>Helvetica Light</vt:lpstr>
      <vt:lpstr>Times New Roman</vt:lpstr>
      <vt:lpstr>Wingdings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Кустова Ольга Владимировна</dc:creator>
  <cp:lastModifiedBy>Виктор В. Прядеин</cp:lastModifiedBy>
  <cp:revision>93</cp:revision>
  <dcterms:created xsi:type="dcterms:W3CDTF">2020-09-03T11:30:44Z</dcterms:created>
  <dcterms:modified xsi:type="dcterms:W3CDTF">2021-01-26T12:50:39Z</dcterms:modified>
</cp:coreProperties>
</file>