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77" r:id="rId2"/>
    <p:sldId id="477" r:id="rId3"/>
    <p:sldId id="478" r:id="rId4"/>
    <p:sldId id="390" r:id="rId5"/>
    <p:sldId id="484" r:id="rId6"/>
    <p:sldId id="479" r:id="rId7"/>
    <p:sldId id="482" r:id="rId8"/>
    <p:sldId id="470" r:id="rId9"/>
    <p:sldId id="486" r:id="rId10"/>
    <p:sldId id="485" r:id="rId11"/>
    <p:sldId id="387" r:id="rId12"/>
    <p:sldId id="472" r:id="rId13"/>
    <p:sldId id="471" r:id="rId14"/>
    <p:sldId id="476" r:id="rId15"/>
    <p:sldId id="274" r:id="rId16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7593"/>
    <a:srgbClr val="DA3221"/>
    <a:srgbClr val="83B0E6"/>
    <a:srgbClr val="002060"/>
    <a:srgbClr val="F65E00"/>
    <a:srgbClr val="006620"/>
    <a:srgbClr val="0259AA"/>
    <a:srgbClr val="008080"/>
    <a:srgbClr val="383345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6395" autoAdjust="0"/>
  </p:normalViewPr>
  <p:slideViewPr>
    <p:cSldViewPr snapToGrid="0">
      <p:cViewPr varScale="1">
        <p:scale>
          <a:sx n="58" d="100"/>
          <a:sy n="5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11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Средний уровень процентной ставки по ипотечному кредитованию,</a:t>
            </a:r>
            <a:r>
              <a:rPr lang="ru-RU" sz="3800" baseline="0" dirty="0" smtClean="0">
                <a:solidFill>
                  <a:srgbClr val="DA3221"/>
                </a:solidFill>
              </a:rPr>
              <a:t> %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всего</c:v>
                </c:pt>
              </c:strCache>
            </c:strRef>
          </c:tx>
          <c:spPr>
            <a:solidFill>
              <a:srgbClr val="002060"/>
            </a:solidFill>
            <a:ln w="63500">
              <a:solidFill>
                <a:srgbClr val="002060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14-478B-B9B4-A91BE628009D}"/>
                </c:ext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14-478B-B9B4-A91BE628009D}"/>
                </c:ext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14-478B-B9B4-A91BE628009D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714-478B-B9B4-A91BE6280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01.11.2019 г.</c:v>
                </c:pt>
                <c:pt idx="1">
                  <c:v>2019</c:v>
                </c:pt>
                <c:pt idx="2">
                  <c:v>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9.4</c:v>
                </c:pt>
                <c:pt idx="1">
                  <c:v>8.9</c:v>
                </c:pt>
                <c:pt idx="2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14-478B-B9B4-A91BE62800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63500">
              <a:solidFill>
                <a:srgbClr val="DA322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1.340151512466833E-2"/>
                  <c:y val="2.8111043176632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14-478B-B9B4-A91BE628009D}"/>
                </c:ext>
              </c:extLst>
            </c:dLbl>
            <c:dLbl>
              <c:idx val="4"/>
              <c:layout>
                <c:manualLayout>
                  <c:x val="-1.8823928143719734E-2"/>
                  <c:y val="3.1985749217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14-478B-B9B4-A91BE628009D}"/>
                </c:ext>
              </c:extLst>
            </c:dLbl>
            <c:dLbl>
              <c:idx val="6"/>
              <c:layout>
                <c:manualLayout>
                  <c:x val="-2.3704099860866006E-2"/>
                  <c:y val="3.1985749217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14-478B-B9B4-A91BE628009D}"/>
                </c:ext>
              </c:extLst>
            </c:dLbl>
            <c:dLbl>
              <c:idx val="7"/>
              <c:layout>
                <c:manualLayout>
                  <c:x val="-2.5873065068486571E-2"/>
                  <c:y val="1.002908165195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14-478B-B9B4-A91BE628009D}"/>
                </c:ext>
              </c:extLst>
            </c:dLbl>
            <c:dLbl>
              <c:idx val="8"/>
              <c:layout>
                <c:manualLayout>
                  <c:x val="-3.5633408502779157E-2"/>
                  <c:y val="2.681947449629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14-478B-B9B4-A91BE628009D}"/>
                </c:ext>
              </c:extLst>
            </c:dLbl>
            <c:dLbl>
              <c:idx val="9"/>
              <c:layout>
                <c:manualLayout>
                  <c:x val="-1.8794083524032199E-2"/>
                  <c:y val="1.132065033228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14-478B-B9B4-A91BE628009D}"/>
                </c:ext>
              </c:extLst>
            </c:dLbl>
            <c:dLbl>
              <c:idx val="10"/>
              <c:layout>
                <c:manualLayout>
                  <c:x val="-9.5461794681227646E-3"/>
                  <c:y val="1.261221901262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14-478B-B9B4-A91BE628009D}"/>
                </c:ext>
              </c:extLst>
            </c:dLbl>
            <c:dLbl>
              <c:idx val="11"/>
              <c:layout>
                <c:manualLayout>
                  <c:x val="-1.9336324825937341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14-478B-B9B4-A91BE628009D}"/>
                </c:ext>
              </c:extLst>
            </c:dLbl>
            <c:dLbl>
              <c:idx val="14"/>
              <c:layout>
                <c:manualLayout>
                  <c:x val="-2.0963048731652764E-2"/>
                  <c:y val="7.4459442912866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14-478B-B9B4-A91BE628009D}"/>
                </c:ext>
              </c:extLst>
            </c:dLbl>
            <c:dLbl>
              <c:idx val="15"/>
              <c:layout>
                <c:manualLayout>
                  <c:x val="-1.120270529736022E-2"/>
                  <c:y val="1.261221901262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14-478B-B9B4-A91BE628009D}"/>
                </c:ext>
              </c:extLst>
            </c:dLbl>
            <c:dLbl>
              <c:idx val="16"/>
              <c:layout>
                <c:manualLayout>
                  <c:x val="-1.2829429203075723E-2"/>
                  <c:y val="1.777849373395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14-478B-B9B4-A91BE628009D}"/>
                </c:ext>
              </c:extLst>
            </c:dLbl>
            <c:dLbl>
              <c:idx val="28"/>
              <c:layout>
                <c:manualLayout>
                  <c:x val="-1.773944553990945E-2"/>
                  <c:y val="3.069418053730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14-478B-B9B4-A91BE628009D}"/>
                </c:ext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DA322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6CA4ED-C4D0-4654-A727-4FE7BE494477}" type="VALUE">
                      <a:rPr lang="en-US" sz="1600" b="0" dirty="0"/>
                      <a:pPr>
                        <a:defRPr sz="2400" b="1">
                          <a:solidFill>
                            <a:srgbClr val="DA322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DA32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714-478B-B9B4-A91BE628009D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400" b="1" i="0" u="none" strike="noStrike" kern="1200" baseline="0">
                      <a:solidFill>
                        <a:srgbClr val="DA32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714-478B-B9B4-A91BE6280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DA322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01.11.2019 г.</c:v>
                </c:pt>
                <c:pt idx="1">
                  <c:v>2019</c:v>
                </c:pt>
                <c:pt idx="2">
                  <c:v>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3-1714-478B-B9B4-A91BE62800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27117640"/>
        <c:axId val="227118424"/>
      </c:barChart>
      <c:catAx>
        <c:axId val="227117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118424"/>
        <c:crossesAt val="0"/>
        <c:auto val="1"/>
        <c:lblAlgn val="ctr"/>
        <c:lblOffset val="100"/>
        <c:noMultiLvlLbl val="1"/>
      </c:catAx>
      <c:valAx>
        <c:axId val="227118424"/>
        <c:scaling>
          <c:orientation val="minMax"/>
          <c:min val="7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1176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735199593357211E-2"/>
          <c:y val="0.40311445456515949"/>
          <c:w val="0.31032053035605572"/>
          <c:h val="0.581235903277967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3E-406E-9D7F-D93CF7FB4506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3E-406E-9D7F-D93CF7FB4506}"/>
              </c:ext>
            </c:extLst>
          </c:dPt>
          <c:dPt>
            <c:idx val="2"/>
            <c:bubble3D val="0"/>
            <c:spPr>
              <a:solidFill>
                <a:srgbClr val="DA32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3E-406E-9D7F-D93CF7FB45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имеют право привлекать средства граждан: 12 335 тыс.кв.м</c:v>
                </c:pt>
                <c:pt idx="1">
                  <c:v>строительство ведется без привлечения средств граждан или еще не начато: 1 395 тыс.кв.м</c:v>
                </c:pt>
                <c:pt idx="2">
                  <c:v>проблемные объекты: 1 436 тыс.кв.м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12486</c:v>
                </c:pt>
                <c:pt idx="1">
                  <c:v>1126</c:v>
                </c:pt>
                <c:pt idx="2">
                  <c:v>1436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3E-406E-9D7F-D93CF7FB45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883052244006327"/>
          <c:y val="0.10980074007354473"/>
          <c:w val="0.4330218141402436"/>
          <c:h val="0.37699183653854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7278395789762182E-3"/>
          <c:w val="0.98567423612888938"/>
          <c:h val="0.84941885203489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Текущий объем строительства 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E02-4C81-BD69-BFEAEF0003A0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E02-4C81-BD69-BFEAEF0003A0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E02-4C81-BD69-BFEAEF0003A0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B9D-46CD-8330-E4A9B46200A2}"/>
              </c:ext>
            </c:extLst>
          </c:dPt>
          <c:dLbls>
            <c:dLbl>
              <c:idx val="0"/>
              <c:layout>
                <c:manualLayout>
                  <c:x val="9.701317708133839E-3"/>
                  <c:y val="-2.279620353680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E02-4C81-BD69-BFEAEF0003A0}"/>
                </c:ext>
              </c:extLst>
            </c:dLbl>
            <c:dLbl>
              <c:idx val="1"/>
              <c:layout>
                <c:manualLayout>
                  <c:x val="7.3007960763598664E-3"/>
                  <c:y val="-1.9161426586680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02-4C81-BD69-BFEAEF0003A0}"/>
                </c:ext>
              </c:extLst>
            </c:dLbl>
            <c:dLbl>
              <c:idx val="2"/>
              <c:layout>
                <c:manualLayout>
                  <c:x val="1.7620215369074967E-2"/>
                  <c:y val="-2.5342688941599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02-4C81-BD69-BFEAEF0003A0}"/>
                </c:ext>
              </c:extLst>
            </c:dLbl>
            <c:dLbl>
              <c:idx val="3"/>
              <c:layout>
                <c:manualLayout>
                  <c:x val="1.1003704690142982E-2"/>
                  <c:y val="-2.1795155399125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E02-4C81-BD69-BFEAEF0003A0}"/>
                </c:ext>
              </c:extLst>
            </c:dLbl>
            <c:dLbl>
              <c:idx val="4"/>
              <c:layout>
                <c:manualLayout>
                  <c:x val="8.7411625013027426E-3"/>
                  <c:y val="-2.279620353680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E02-4C81-BD69-BFEAEF0003A0}"/>
                </c:ext>
              </c:extLst>
            </c:dLbl>
            <c:dLbl>
              <c:idx val="5"/>
              <c:layout>
                <c:manualLayout>
                  <c:x val="1.4397517973403549E-2"/>
                  <c:y val="-1.916142658668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E02-4C81-BD69-BFEAEF000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и позднее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2980</c:v>
                </c:pt>
                <c:pt idx="1">
                  <c:v>4200</c:v>
                </c:pt>
                <c:pt idx="2">
                  <c:v>3745</c:v>
                </c:pt>
                <c:pt idx="3">
                  <c:v>2343</c:v>
                </c:pt>
                <c:pt idx="4">
                  <c:v>1550</c:v>
                </c:pt>
                <c:pt idx="5">
                  <c:v>1415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D-46CD-8330-E4A9B46200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0286168"/>
        <c:axId val="230286560"/>
        <c:axId val="0"/>
      </c:bar3DChart>
      <c:catAx>
        <c:axId val="23028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286560"/>
        <c:crosses val="autoZero"/>
        <c:auto val="1"/>
        <c:lblAlgn val="ctr"/>
        <c:lblOffset val="100"/>
        <c:noMultiLvlLbl val="0"/>
      </c:catAx>
      <c:valAx>
        <c:axId val="2302865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30286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0478713490271E-2"/>
          <c:y val="4.4734572135270517E-2"/>
          <c:w val="0.54085245126303672"/>
          <c:h val="0.904814733983219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DE-4C4E-8242-56E20C77C16D}"/>
              </c:ext>
            </c:extLst>
          </c:dPt>
          <c:dPt>
            <c:idx val="1"/>
            <c:bubble3D val="0"/>
            <c:spPr>
              <a:solidFill>
                <a:srgbClr val="DA322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0DE-4C4E-8242-56E20C77C16D}"/>
              </c:ext>
            </c:extLst>
          </c:dPt>
          <c:dPt>
            <c:idx val="2"/>
            <c:bubble3D val="0"/>
            <c:spPr>
              <a:solidFill>
                <a:srgbClr val="697593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0DE-4C4E-8242-56E20C77C16D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0DE-4C4E-8242-56E20C77C16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0DE-4C4E-8242-56E20C77C16D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0DE-4C4E-8242-56E20C77C1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Критерии 30/10</c:v>
                </c:pt>
                <c:pt idx="1">
                  <c:v>Проектное финансирование</c:v>
                </c:pt>
                <c:pt idx="2">
                  <c:v>Иное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10986</c:v>
                </c:pt>
                <c:pt idx="1">
                  <c:v>1500</c:v>
                </c:pt>
                <c:pt idx="2">
                  <c:v>1126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DE-4C4E-8242-56E20C77C1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19510349209971"/>
          <c:y val="0.23341579614907729"/>
          <c:w val="0.33163494180908581"/>
          <c:h val="0.53316817085316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Gotham Pro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46559668612737E-2"/>
          <c:y val="0.17802071113293666"/>
          <c:w val="0.43894072473935714"/>
          <c:h val="0.596711305722347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B5-4360-B5D4-E2227A3D0A6C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B5-4360-B5D4-E2227A3D0A6C}"/>
              </c:ext>
            </c:extLst>
          </c:dPt>
          <c:dPt>
            <c:idx val="2"/>
            <c:bubble3D val="0"/>
            <c:spPr>
              <a:solidFill>
                <a:srgbClr val="F65E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B5-4360-B5D4-E2227A3D0A6C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B5-4360-B5D4-E2227A3D0A6C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EB5-4360-B5D4-E2227A3D0A6C}"/>
              </c:ext>
            </c:extLst>
          </c:dPt>
          <c:dPt>
            <c:idx val="5"/>
            <c:bubble3D val="0"/>
            <c:spPr>
              <a:solidFill>
                <a:srgbClr val="DA322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EB5-4360-B5D4-E2227A3D0A6C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176-438A-B4ED-21457B934EF7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176-438A-B4ED-21457B934EF7}"/>
              </c:ext>
            </c:extLst>
          </c:dPt>
          <c:dPt>
            <c:idx val="8"/>
            <c:bubble3D val="0"/>
            <c:spPr>
              <a:solidFill>
                <a:srgbClr val="00662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176-438A-B4ED-21457B934EF7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176-438A-B4ED-21457B934EF7}"/>
              </c:ext>
            </c:extLst>
          </c:dPt>
          <c:dPt>
            <c:idx val="10"/>
            <c:bubble3D val="0"/>
            <c:spPr>
              <a:solidFill>
                <a:srgbClr val="DA322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176-438A-B4ED-21457B934EF7}"/>
              </c:ext>
            </c:extLst>
          </c:dPt>
          <c:dLbls>
            <c:dLbl>
              <c:idx val="4"/>
              <c:layout>
                <c:manualLayout>
                  <c:x val="0"/>
                  <c:y val="-5.6639186303469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EB5-4360-B5D4-E2227A3D0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Сбербанк: 671 тыс.кв.м</c:v>
                </c:pt>
                <c:pt idx="1">
                  <c:v>Банк.Дом.рф: 213 тыс.кв.м</c:v>
                </c:pt>
                <c:pt idx="2">
                  <c:v>Промсвязьбанк: 3 тыс.кв.м</c:v>
                </c:pt>
                <c:pt idx="3">
                  <c:v>Банк ГПБ: 172 тыс.кв.м</c:v>
                </c:pt>
                <c:pt idx="4">
                  <c:v>ВТБ: 229 тыс.кв.м</c:v>
                </c:pt>
                <c:pt idx="5">
                  <c:v>Банк Санкт-Петербург: 131 тыс.кв.м</c:v>
                </c:pt>
                <c:pt idx="6">
                  <c:v>Россельхозбанк: 73 тыс.кв.м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671</c:v>
                </c:pt>
                <c:pt idx="1">
                  <c:v>213</c:v>
                </c:pt>
                <c:pt idx="2">
                  <c:v>3</c:v>
                </c:pt>
                <c:pt idx="3">
                  <c:v>172</c:v>
                </c:pt>
                <c:pt idx="4">
                  <c:v>229</c:v>
                </c:pt>
                <c:pt idx="5">
                  <c:v>131</c:v>
                </c:pt>
                <c:pt idx="6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B5-4360-B5D4-E2227A3D0A6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950768767881671"/>
          <c:y val="0.23918270721260321"/>
          <c:w val="0.42484367589490157"/>
          <c:h val="0.44945109545292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Gotham Pro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735199593357211E-2"/>
          <c:y val="0.40311445456515949"/>
          <c:w val="0.31032053035605572"/>
          <c:h val="0.581235903277967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0B-4688-9BE9-AD36C8D7E531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0B-4688-9BE9-AD36C8D7E531}"/>
              </c:ext>
            </c:extLst>
          </c:dPt>
          <c:dPt>
            <c:idx val="2"/>
            <c:bubble3D val="0"/>
            <c:spPr>
              <a:solidFill>
                <a:srgbClr val="DA32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0B-4688-9BE9-AD36C8D7E5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имеют право привлекать средства граждан: 2 966 тыс.кв.м</c:v>
                </c:pt>
                <c:pt idx="1">
                  <c:v>строительство ведется без привлечения средств граждан или еще не начато: 959 тыс.кв.м</c:v>
                </c:pt>
                <c:pt idx="2">
                  <c:v>проблемные объекты: 516 тыс.кв.м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2966</c:v>
                </c:pt>
                <c:pt idx="1">
                  <c:v>959</c:v>
                </c:pt>
                <c:pt idx="2">
                  <c:v>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0B-4688-9BE9-AD36C8D7E5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883052244006327"/>
          <c:y val="0.10980074007354473"/>
          <c:w val="0.4330218141402436"/>
          <c:h val="0.37699183653854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7278395789762182E-3"/>
          <c:w val="0.98567423612888938"/>
          <c:h val="0.84941885203489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Текущий объем строительства 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6E-4522-A77E-FF297C9A77CE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6E-4522-A77E-FF297C9A77CE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C6E-4522-A77E-FF297C9A77CE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B9D-46CD-8330-E4A9B46200A2}"/>
              </c:ext>
            </c:extLst>
          </c:dPt>
          <c:dLbls>
            <c:dLbl>
              <c:idx val="0"/>
              <c:layout>
                <c:manualLayout>
                  <c:x val="9.701317708133839E-3"/>
                  <c:y val="-2.279620353680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6E-4522-A77E-FF297C9A77CE}"/>
                </c:ext>
              </c:extLst>
            </c:dLbl>
            <c:dLbl>
              <c:idx val="1"/>
              <c:layout>
                <c:manualLayout>
                  <c:x val="7.3007960763598664E-3"/>
                  <c:y val="-1.9161426586680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6E-4522-A77E-FF297C9A77CE}"/>
                </c:ext>
              </c:extLst>
            </c:dLbl>
            <c:dLbl>
              <c:idx val="2"/>
              <c:layout>
                <c:manualLayout>
                  <c:x val="1.7620215369074967E-2"/>
                  <c:y val="-2.5342688941599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6E-4522-A77E-FF297C9A77CE}"/>
                </c:ext>
              </c:extLst>
            </c:dLbl>
            <c:dLbl>
              <c:idx val="3"/>
              <c:layout>
                <c:manualLayout>
                  <c:x val="1.1003704690142982E-2"/>
                  <c:y val="-2.1795155399125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6E-4522-A77E-FF297C9A77CE}"/>
                </c:ext>
              </c:extLst>
            </c:dLbl>
            <c:dLbl>
              <c:idx val="4"/>
              <c:layout>
                <c:manualLayout>
                  <c:x val="8.7411625013027426E-3"/>
                  <c:y val="-2.279620353680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6E-4522-A77E-FF297C9A77CE}"/>
                </c:ext>
              </c:extLst>
            </c:dLbl>
            <c:dLbl>
              <c:idx val="5"/>
              <c:layout>
                <c:manualLayout>
                  <c:x val="1.4397517973403549E-2"/>
                  <c:y val="-1.916142658668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6E-4522-A77E-FF297C9A77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и позднее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3066.8</c:v>
                </c:pt>
                <c:pt idx="1">
                  <c:v>1900</c:v>
                </c:pt>
                <c:pt idx="2">
                  <c:v>676</c:v>
                </c:pt>
                <c:pt idx="3">
                  <c:v>200</c:v>
                </c:pt>
                <c:pt idx="4">
                  <c:v>115</c:v>
                </c:pt>
                <c:pt idx="5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D-46CD-8330-E4A9B46200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1046384"/>
        <c:axId val="231046776"/>
        <c:axId val="0"/>
      </c:bar3DChart>
      <c:catAx>
        <c:axId val="23104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046776"/>
        <c:crosses val="autoZero"/>
        <c:auto val="1"/>
        <c:lblAlgn val="ctr"/>
        <c:lblOffset val="100"/>
        <c:noMultiLvlLbl val="0"/>
      </c:catAx>
      <c:valAx>
        <c:axId val="2310467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3104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0478713490271E-2"/>
          <c:y val="4.4734572135270517E-2"/>
          <c:w val="0.54085245126303672"/>
          <c:h val="0.904814733983219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DE-4C4E-8242-56E20C77C16D}"/>
              </c:ext>
            </c:extLst>
          </c:dPt>
          <c:dPt>
            <c:idx val="1"/>
            <c:bubble3D val="0"/>
            <c:spPr>
              <a:solidFill>
                <a:srgbClr val="DA322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0DE-4C4E-8242-56E20C77C16D}"/>
              </c:ext>
            </c:extLst>
          </c:dPt>
          <c:dPt>
            <c:idx val="2"/>
            <c:bubble3D val="0"/>
            <c:spPr>
              <a:solidFill>
                <a:srgbClr val="697593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0DE-4C4E-8242-56E20C77C16D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0DE-4C4E-8242-56E20C77C16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0DE-4C4E-8242-56E20C77C16D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0DE-4C4E-8242-56E20C77C1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Критерии 30/10</c:v>
                </c:pt>
                <c:pt idx="1">
                  <c:v>Проектное финансирование</c:v>
                </c:pt>
                <c:pt idx="2">
                  <c:v>Иное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10986</c:v>
                </c:pt>
                <c:pt idx="1">
                  <c:v>1500</c:v>
                </c:pt>
                <c:pt idx="2">
                  <c:v>1126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DE-4C4E-8242-56E20C77C1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19510349209971"/>
          <c:y val="0.23341579614907729"/>
          <c:w val="0.33163494180908581"/>
          <c:h val="0.53316817085316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Gotham Pro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46559668612737E-2"/>
          <c:y val="0.17802071113293666"/>
          <c:w val="0.43894072473935714"/>
          <c:h val="0.596711305722347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B5-4360-B5D4-E2227A3D0A6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B5-4360-B5D4-E2227A3D0A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B5-4360-B5D4-E2227A3D0A6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B5-4360-B5D4-E2227A3D0A6C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EB5-4360-B5D4-E2227A3D0A6C}"/>
              </c:ext>
            </c:extLst>
          </c:dPt>
          <c:dPt>
            <c:idx val="5"/>
            <c:bubble3D val="0"/>
            <c:spPr>
              <a:solidFill>
                <a:srgbClr val="83B0E6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EB5-4360-B5D4-E2227A3D0A6C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99B-4F31-B697-F93D829FF4E8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99B-4F31-B697-F93D829FF4E8}"/>
              </c:ext>
            </c:extLst>
          </c:dPt>
          <c:dPt>
            <c:idx val="8"/>
            <c:bubble3D val="0"/>
            <c:spPr>
              <a:solidFill>
                <a:srgbClr val="00662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99B-4F31-B697-F93D829FF4E8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99B-4F31-B697-F93D829FF4E8}"/>
              </c:ext>
            </c:extLst>
          </c:dPt>
          <c:dPt>
            <c:idx val="10"/>
            <c:bubble3D val="0"/>
            <c:spPr>
              <a:solidFill>
                <a:srgbClr val="DA322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499B-4F31-B697-F93D829FF4E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EB5-4360-B5D4-E2227A3D0A6C}"/>
                </c:ext>
              </c:extLst>
            </c:dLbl>
            <c:dLbl>
              <c:idx val="4"/>
              <c:layout>
                <c:manualLayout>
                  <c:x val="0"/>
                  <c:y val="-5.6639186303469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EB5-4360-B5D4-E2227A3D0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ВТБ: 199 тыс.кв.м</c:v>
                </c:pt>
                <c:pt idx="1">
                  <c:v>Банк.Дом.рф: 177 тыс.кв.м</c:v>
                </c:pt>
                <c:pt idx="2">
                  <c:v>Райффайзен банк: 144 тыс.кв.м</c:v>
                </c:pt>
                <c:pt idx="3">
                  <c:v>Сбербанк: 143 тыс.кв.м</c:v>
                </c:pt>
                <c:pt idx="4">
                  <c:v>Банк Санкт-Петербург: 41 тыс.кв.м</c:v>
                </c:pt>
                <c:pt idx="5">
                  <c:v>Банк ГПБ: 29 тыс.кв.м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199</c:v>
                </c:pt>
                <c:pt idx="1">
                  <c:v>177</c:v>
                </c:pt>
                <c:pt idx="2">
                  <c:v>144</c:v>
                </c:pt>
                <c:pt idx="3">
                  <c:v>143</c:v>
                </c:pt>
                <c:pt idx="4">
                  <c:v>41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B5-4360-B5D4-E2227A3D0A6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950768767881671"/>
          <c:y val="0.23918270721260321"/>
          <c:w val="0.42484367589490157"/>
          <c:h val="0.44945109545292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Gotham Pro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Объем</a:t>
            </a:r>
            <a:r>
              <a:rPr lang="ru-RU" sz="3800" baseline="0" dirty="0" smtClean="0">
                <a:solidFill>
                  <a:srgbClr val="DA3221"/>
                </a:solidFill>
              </a:rPr>
              <a:t> строительства МКД, профинансированного за счет ипотечного кредитования</a:t>
            </a:r>
            <a:r>
              <a:rPr lang="ru-RU" sz="3800" dirty="0" smtClean="0">
                <a:solidFill>
                  <a:srgbClr val="DA3221"/>
                </a:solidFill>
              </a:rPr>
              <a:t>,</a:t>
            </a:r>
            <a:r>
              <a:rPr lang="ru-RU" sz="3800" baseline="0" dirty="0" smtClean="0">
                <a:solidFill>
                  <a:srgbClr val="DA3221"/>
                </a:solidFill>
              </a:rPr>
              <a:t> %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 w="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под залог долевого строительства</c:v>
                </c:pt>
              </c:strCache>
            </c:strRef>
          </c:tx>
          <c:spPr>
            <a:solidFill>
              <a:srgbClr val="002060"/>
            </a:solidFill>
            <a:ln w="63500">
              <a:solidFill>
                <a:srgbClr val="002060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25-4463-874C-3C681AE44104}"/>
                </c:ext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25-4463-874C-3C681AE44104}"/>
                </c:ext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D25-4463-874C-3C681AE44104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D25-4463-874C-3C681AE441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01.11.2019 г.</c:v>
                </c:pt>
                <c:pt idx="1">
                  <c:v>2019</c:v>
                </c:pt>
                <c:pt idx="2">
                  <c:v>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32.700000000000003</c:v>
                </c:pt>
                <c:pt idx="1">
                  <c:v>50.5</c:v>
                </c:pt>
                <c:pt idx="2">
                  <c:v>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25-4463-874C-3C681AE441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27291048"/>
        <c:axId val="227291440"/>
      </c:barChart>
      <c:catAx>
        <c:axId val="227291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291440"/>
        <c:crosses val="autoZero"/>
        <c:auto val="1"/>
        <c:lblAlgn val="ctr"/>
        <c:lblOffset val="100"/>
        <c:noMultiLvlLbl val="1"/>
      </c:catAx>
      <c:valAx>
        <c:axId val="227291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2910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Увеличение объема строительства,</a:t>
            </a:r>
            <a:r>
              <a:rPr lang="ru-RU" sz="3800" baseline="0" dirty="0" smtClean="0">
                <a:solidFill>
                  <a:srgbClr val="DA3221"/>
                </a:solidFill>
              </a:rPr>
              <a:t> млн. кв. м.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под залог долевого строительства</c:v>
                </c:pt>
              </c:strCache>
            </c:strRef>
          </c:tx>
          <c:spPr>
            <a:solidFill>
              <a:srgbClr val="002060"/>
            </a:solidFill>
            <a:ln w="63500">
              <a:solidFill>
                <a:srgbClr val="002060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02-455B-88F6-58FEA0FB893B}"/>
                </c:ext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2-455B-88F6-58FEA0FB893B}"/>
                </c:ext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E02-455B-88F6-58FEA0FB893B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E02-455B-88F6-58FEA0FB8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01.10.19 г.</c:v>
                </c:pt>
                <c:pt idx="1">
                  <c:v>2019</c:v>
                </c:pt>
                <c:pt idx="2">
                  <c:v>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55.6</c:v>
                </c:pt>
                <c:pt idx="1">
                  <c:v>88</c:v>
                </c:pt>
                <c:pt idx="2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02-455B-88F6-58FEA0FB89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27292224"/>
        <c:axId val="227292616"/>
      </c:barChart>
      <c:catAx>
        <c:axId val="227292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292616"/>
        <c:crosses val="autoZero"/>
        <c:auto val="1"/>
        <c:lblAlgn val="ctr"/>
        <c:lblOffset val="100"/>
        <c:noMultiLvlLbl val="1"/>
      </c:catAx>
      <c:valAx>
        <c:axId val="227292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2922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Количество</a:t>
            </a:r>
            <a:r>
              <a:rPr lang="ru-RU" sz="3800" baseline="0" dirty="0" smtClean="0">
                <a:solidFill>
                  <a:srgbClr val="DA3221"/>
                </a:solidFill>
              </a:rPr>
              <a:t> предоставленных ипотечных кредитов</a:t>
            </a:r>
            <a:r>
              <a:rPr lang="ru-RU" sz="3800" dirty="0" smtClean="0">
                <a:solidFill>
                  <a:srgbClr val="DA3221"/>
                </a:solidFill>
              </a:rPr>
              <a:t>,</a:t>
            </a:r>
            <a:r>
              <a:rPr lang="ru-RU" sz="3800" baseline="0" dirty="0" smtClean="0">
                <a:solidFill>
                  <a:srgbClr val="DA3221"/>
                </a:solidFill>
              </a:rPr>
              <a:t> ед.</a:t>
            </a:r>
            <a:endParaRPr lang="ru-RU" sz="3800" dirty="0">
              <a:solidFill>
                <a:srgbClr val="DA3221"/>
              </a:solidFill>
            </a:endParaRPr>
          </a:p>
        </c:rich>
      </c:tx>
      <c:layout/>
      <c:overlay val="0"/>
      <c:spPr>
        <a:noFill/>
        <a:ln w="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всего</c:v>
                </c:pt>
              </c:strCache>
            </c:strRef>
          </c:tx>
          <c:spPr>
            <a:solidFill>
              <a:srgbClr val="002060"/>
            </a:solidFill>
            <a:ln w="63500">
              <a:solidFill>
                <a:srgbClr val="002060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E9-4BE4-B55C-1EE175779C39}"/>
                </c:ext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E9-4BE4-B55C-1EE175779C39}"/>
                </c:ext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0E9-4BE4-B55C-1EE175779C39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0E9-4BE4-B55C-1EE175779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01.12.2019 г. </c:v>
                </c:pt>
                <c:pt idx="1">
                  <c:v>2019</c:v>
                </c:pt>
                <c:pt idx="2">
                  <c:v>2024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1007995</c:v>
                </c:pt>
                <c:pt idx="1">
                  <c:v>1560000</c:v>
                </c:pt>
                <c:pt idx="2">
                  <c:v>2260000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E9-4BE4-B55C-1EE175779C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ИЖК долевое</c:v>
                </c:pt>
              </c:strCache>
            </c:strRef>
          </c:tx>
          <c:spPr>
            <a:solidFill>
              <a:srgbClr val="DA3221"/>
            </a:solidFill>
            <a:ln w="63500">
              <a:solidFill>
                <a:srgbClr val="DA3221"/>
              </a:solidFill>
            </a:ln>
            <a:effectLst>
              <a:glow>
                <a:srgbClr val="0365C0">
                  <a:alpha val="40000"/>
                </a:srgb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  <a:softEdge rad="0"/>
            </a:effectLst>
          </c:spPr>
          <c:invertIfNegative val="0"/>
          <c:dLbls>
            <c:dLbl>
              <c:idx val="29"/>
              <c:tx>
                <c:rich>
                  <a:bodyPr/>
                  <a:lstStyle/>
                  <a:p>
                    <a:fld id="{D06CA4ED-C4D0-4654-A727-4FE7BE494477}" type="VALUE">
                      <a:rPr lang="en-US" sz="2200" b="1" i="0" baseline="0" dirty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0E9-4BE4-B55C-1EE175779C39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srgbClr val="DA32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0E9-4BE4-B55C-1EE175779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DA322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01.12.2019 г. </c:v>
                </c:pt>
                <c:pt idx="1">
                  <c:v>2019</c:v>
                </c:pt>
                <c:pt idx="2">
                  <c:v>2024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272519</c:v>
                </c:pt>
                <c:pt idx="1">
                  <c:v>600000</c:v>
                </c:pt>
                <c:pt idx="2">
                  <c:v>1100000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E9-4BE4-B55C-1EE175779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7293400"/>
        <c:axId val="227293792"/>
      </c:barChart>
      <c:catAx>
        <c:axId val="227293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293792"/>
        <c:crosses val="autoZero"/>
        <c:auto val="1"/>
        <c:lblAlgn val="ctr"/>
        <c:lblOffset val="100"/>
        <c:noMultiLvlLbl val="1"/>
      </c:catAx>
      <c:valAx>
        <c:axId val="22729379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2934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Текущий объем строительства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DA3221"/>
              </a:solidFill>
              <a:ln>
                <a:solidFill>
                  <a:srgbClr val="DA3221"/>
                </a:solidFill>
              </a:ln>
              <a:effectLst/>
              <a:sp3d>
                <a:contourClr>
                  <a:srgbClr val="DA322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87-4BF2-AF92-3F8BF63FF8DD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87-4BF2-AF92-3F8BF63FF8DD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87-4BF2-AF92-3F8BF63FF8DD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B9D-46CD-8330-E4A9B46200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ЦФО</c:v>
                </c:pt>
                <c:pt idx="1">
                  <c:v>СЗФО</c:v>
                </c:pt>
                <c:pt idx="2">
                  <c:v>ЮФО</c:v>
                </c:pt>
                <c:pt idx="3">
                  <c:v>СКФО</c:v>
                </c:pt>
                <c:pt idx="4">
                  <c:v>ПФО</c:v>
                </c:pt>
                <c:pt idx="5">
                  <c:v>УФО</c:v>
                </c:pt>
                <c:pt idx="6">
                  <c:v>СФО</c:v>
                </c:pt>
                <c:pt idx="7">
                  <c:v>ДФО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40161</c:v>
                </c:pt>
                <c:pt idx="1">
                  <c:v>21982</c:v>
                </c:pt>
                <c:pt idx="2">
                  <c:v>14913</c:v>
                </c:pt>
                <c:pt idx="3">
                  <c:v>2268</c:v>
                </c:pt>
                <c:pt idx="4">
                  <c:v>16502</c:v>
                </c:pt>
                <c:pt idx="5">
                  <c:v>7909</c:v>
                </c:pt>
                <c:pt idx="6">
                  <c:v>9072</c:v>
                </c:pt>
                <c:pt idx="7">
                  <c:v>2477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D-46CD-8330-E4A9B46200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Текущий объем ввода жилья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  <a:sp3d>
                <a:contourClr>
                  <a:srgbClr val="FFFF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A87-4BF2-AF92-3F8BF63FF8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A87-4BF2-AF92-3F8BF63FF8D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  <a:sp3d>
                <a:contourClr>
                  <a:schemeClr val="accent3">
                    <a:lumMod val="60000"/>
                    <a:lumOff val="4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A87-4BF2-AF92-3F8BF63FF8DD}"/>
              </c:ext>
            </c:extLst>
          </c:dPt>
          <c:dLbls>
            <c:dLbl>
              <c:idx val="0"/>
              <c:layout>
                <c:manualLayout>
                  <c:x val="2.4093330146867768E-2"/>
                  <c:y val="-6.8195989474405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A87-4BF2-AF92-3F8BF63FF8DD}"/>
                </c:ext>
              </c:extLst>
            </c:dLbl>
            <c:dLbl>
              <c:idx val="1"/>
              <c:layout>
                <c:manualLayout>
                  <c:x val="1.6279277126262048E-2"/>
                  <c:y val="-8.1835187369286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87-4BF2-AF92-3F8BF63FF8DD}"/>
                </c:ext>
              </c:extLst>
            </c:dLbl>
            <c:dLbl>
              <c:idx val="2"/>
              <c:layout>
                <c:manualLayout>
                  <c:x val="2.213981689171635E-2"/>
                  <c:y val="-8.1835187369286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A87-4BF2-AF92-3F8BF63FF8DD}"/>
                </c:ext>
              </c:extLst>
            </c:dLbl>
            <c:dLbl>
              <c:idx val="3"/>
              <c:layout>
                <c:manualLayout>
                  <c:x val="1.4976934956161061E-2"/>
                  <c:y val="-6.8195989474407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A87-4BF2-AF92-3F8BF63FF8DD}"/>
                </c:ext>
              </c:extLst>
            </c:dLbl>
            <c:dLbl>
              <c:idx val="4"/>
              <c:layout>
                <c:manualLayout>
                  <c:x val="1.4976934956160965E-2"/>
                  <c:y val="-9.5474385264168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A87-4BF2-AF92-3F8BF63FF8DD}"/>
                </c:ext>
              </c:extLst>
            </c:dLbl>
            <c:dLbl>
              <c:idx val="5"/>
              <c:layout>
                <c:manualLayout>
                  <c:x val="1.7581619296362982E-2"/>
                  <c:y val="-1.2275278105393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A87-4BF2-AF92-3F8BF63FF8DD}"/>
                </c:ext>
              </c:extLst>
            </c:dLbl>
            <c:dLbl>
              <c:idx val="6"/>
              <c:layout>
                <c:manualLayout>
                  <c:x val="1.69304482113126E-2"/>
                  <c:y val="-9.5474385264168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A87-4BF2-AF92-3F8BF63FF8DD}"/>
                </c:ext>
              </c:extLst>
            </c:dLbl>
            <c:dLbl>
              <c:idx val="7"/>
              <c:layout>
                <c:manualLayout>
                  <c:x val="1.5628106041211731E-2"/>
                  <c:y val="-6.8195989474404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A87-4BF2-AF92-3F8BF63FF8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ЦФО</c:v>
                </c:pt>
                <c:pt idx="1">
                  <c:v>СЗФО</c:v>
                </c:pt>
                <c:pt idx="2">
                  <c:v>ЮФО</c:v>
                </c:pt>
                <c:pt idx="3">
                  <c:v>СКФО</c:v>
                </c:pt>
                <c:pt idx="4">
                  <c:v>ПФО</c:v>
                </c:pt>
                <c:pt idx="5">
                  <c:v>УФО</c:v>
                </c:pt>
                <c:pt idx="6">
                  <c:v>СФО</c:v>
                </c:pt>
                <c:pt idx="7">
                  <c:v>ДФО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14735</c:v>
                </c:pt>
                <c:pt idx="1">
                  <c:v>4226</c:v>
                </c:pt>
                <c:pt idx="2">
                  <c:v>5425</c:v>
                </c:pt>
                <c:pt idx="3">
                  <c:v>1891</c:v>
                </c:pt>
                <c:pt idx="4">
                  <c:v>8593</c:v>
                </c:pt>
                <c:pt idx="5">
                  <c:v>2880</c:v>
                </c:pt>
                <c:pt idx="6">
                  <c:v>3359</c:v>
                </c:pt>
                <c:pt idx="7">
                  <c:v>1155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A87-4BF2-AF92-3F8BF63FF8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7294576"/>
        <c:axId val="230283032"/>
        <c:axId val="0"/>
      </c:bar3DChart>
      <c:catAx>
        <c:axId val="22729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283032"/>
        <c:crosses val="autoZero"/>
        <c:auto val="1"/>
        <c:lblAlgn val="ctr"/>
        <c:lblOffset val="100"/>
        <c:noMultiLvlLbl val="0"/>
      </c:catAx>
      <c:valAx>
        <c:axId val="2302830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2729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DE-4C4E-8242-56E20C77C16D}"/>
              </c:ext>
            </c:extLst>
          </c:dPt>
          <c:dPt>
            <c:idx val="1"/>
            <c:bubble3D val="0"/>
            <c:spPr>
              <a:solidFill>
                <a:srgbClr val="DA322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0DE-4C4E-8242-56E20C77C16D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0DE-4C4E-8242-56E20C77C16D}"/>
              </c:ext>
            </c:extLst>
          </c:dPt>
          <c:dPt>
            <c:idx val="3"/>
            <c:bubble3D val="0"/>
            <c:spPr>
              <a:solidFill>
                <a:srgbClr val="83B0E6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0DE-4C4E-8242-56E20C77C16D}"/>
              </c:ext>
            </c:extLst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0DE-4C4E-8242-56E20C77C16D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0DE-4C4E-8242-56E20C77C16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0DE-4C4E-8242-56E20C77C1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Критерии 30/10</c:v>
                </c:pt>
                <c:pt idx="1">
                  <c:v>Проектное финансирование</c:v>
                </c:pt>
                <c:pt idx="2">
                  <c:v>Собственные средства</c:v>
                </c:pt>
                <c:pt idx="3">
                  <c:v>Строительство не начато</c:v>
                </c:pt>
                <c:pt idx="4">
                  <c:v>иное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73.599999999999994</c:v>
                </c:pt>
                <c:pt idx="1">
                  <c:v>24.2</c:v>
                </c:pt>
                <c:pt idx="2" formatCode="General">
                  <c:v>7.1</c:v>
                </c:pt>
                <c:pt idx="3" formatCode="General">
                  <c:v>7.9</c:v>
                </c:pt>
                <c:pt idx="4" formatCode="General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DE-4C4E-8242-56E20C77C1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Pro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82670371797714E-2"/>
          <c:y val="1.5531076661594517E-2"/>
          <c:w val="0.40492507815738793"/>
          <c:h val="0.983057007278260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B5-4360-B5D4-E2227A3D0A6C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B5-4360-B5D4-E2227A3D0A6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B5-4360-B5D4-E2227A3D0A6C}"/>
              </c:ext>
            </c:extLst>
          </c:dPt>
          <c:dPt>
            <c:idx val="3"/>
            <c:bubble3D val="0"/>
            <c:spPr>
              <a:solidFill>
                <a:srgbClr val="83B0E6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B5-4360-B5D4-E2227A3D0A6C}"/>
              </c:ext>
            </c:extLst>
          </c:dPt>
          <c:dPt>
            <c:idx val="4"/>
            <c:bubble3D val="0"/>
            <c:spPr>
              <a:solidFill>
                <a:srgbClr val="F65E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EB5-4360-B5D4-E2227A3D0A6C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EB5-4360-B5D4-E2227A3D0A6C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DCD-4742-AF2D-D9E4F7931DCA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DCD-4742-AF2D-D9E4F7931DCA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DCD-4742-AF2D-D9E4F7931DCA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DCD-4742-AF2D-D9E4F7931DCA}"/>
              </c:ext>
            </c:extLst>
          </c:dPt>
          <c:dPt>
            <c:idx val="10"/>
            <c:bubble3D val="0"/>
            <c:spPr>
              <a:solidFill>
                <a:srgbClr val="697593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4DCD-4742-AF2D-D9E4F7931DCA}"/>
              </c:ext>
            </c:extLst>
          </c:dPt>
          <c:cat>
            <c:strRef>
              <c:f>Лист1!$A$2:$A$12</c:f>
              <c:strCache>
                <c:ptCount val="11"/>
                <c:pt idx="0">
                  <c:v>Сбербанк: 14 512 тыс.кв.м.</c:v>
                </c:pt>
                <c:pt idx="1">
                  <c:v>ВТБ: 3 213 тыс.кв.м.</c:v>
                </c:pt>
                <c:pt idx="2">
                  <c:v>Банк ДОМ.РФ: 2 607 тыс.кв.м</c:v>
                </c:pt>
                <c:pt idx="3">
                  <c:v>Банк ГПБ: 666 тыс.кв.м.</c:v>
                </c:pt>
                <c:pt idx="4">
                  <c:v>Промсвязьбанк: 620 тыс.кв.м</c:v>
                </c:pt>
                <c:pt idx="5">
                  <c:v>Открытие: 587 тыс.кв.м</c:v>
                </c:pt>
                <c:pt idx="6">
                  <c:v>Альфа-банк: 522 тыс.кв.м.</c:v>
                </c:pt>
                <c:pt idx="7">
                  <c:v>Россельхозбанк: 380 тыс.кв.м.</c:v>
                </c:pt>
                <c:pt idx="8">
                  <c:v>Банк Санкт-Петербург: 221 тыс.кв.м.</c:v>
                </c:pt>
                <c:pt idx="9">
                  <c:v>РНКБ Банк: 207 тыс.кв.м.</c:v>
                </c:pt>
                <c:pt idx="10">
                  <c:v>Прочие: 1 399 тыс.кв.м.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14512</c:v>
                </c:pt>
                <c:pt idx="1">
                  <c:v>3213</c:v>
                </c:pt>
                <c:pt idx="2">
                  <c:v>2607</c:v>
                </c:pt>
                <c:pt idx="3">
                  <c:v>666</c:v>
                </c:pt>
                <c:pt idx="4">
                  <c:v>620</c:v>
                </c:pt>
                <c:pt idx="5">
                  <c:v>587</c:v>
                </c:pt>
                <c:pt idx="6">
                  <c:v>522</c:v>
                </c:pt>
                <c:pt idx="7">
                  <c:v>380</c:v>
                </c:pt>
                <c:pt idx="8">
                  <c:v>221</c:v>
                </c:pt>
                <c:pt idx="9">
                  <c:v>207</c:v>
                </c:pt>
                <c:pt idx="10">
                  <c:v>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B5-4360-B5D4-E2227A3D0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018830910291677"/>
          <c:y val="5.554878008784786E-2"/>
          <c:w val="0.37187883411665507"/>
          <c:h val="0.88890232864981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Gotham Pro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Текущий объем строительства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D3-4CCE-B58C-ADDC485B832A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D3-4CCE-B58C-ADDC485B832A}"/>
              </c:ext>
            </c:extLst>
          </c:dPt>
          <c:dPt>
            <c:idx val="3"/>
            <c:invertIfNegative val="0"/>
            <c:bubble3D val="0"/>
            <c:spPr>
              <a:solidFill>
                <a:srgbClr val="DA3221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D3-4CCE-B58C-ADDC485B832A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D3-4CCE-B58C-ADDC485B832A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B9D-46CD-8330-E4A9B46200A2}"/>
              </c:ext>
            </c:extLst>
          </c:dPt>
          <c:dPt>
            <c:idx val="8"/>
            <c:invertIfNegative val="0"/>
            <c:bubble3D val="0"/>
            <c:spPr>
              <a:solidFill>
                <a:srgbClr val="DA3221"/>
              </a:solidFill>
              <a:ln>
                <a:solidFill>
                  <a:srgbClr val="002060"/>
                </a:solidFill>
              </a:ln>
              <a:effectLst/>
              <a:sp3d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1D3-4CCE-B58C-ADDC485B832A}"/>
              </c:ext>
            </c:extLst>
          </c:dPt>
          <c:dLbls>
            <c:dLbl>
              <c:idx val="3"/>
              <c:layout>
                <c:manualLayout>
                  <c:x val="-5.2744857889088954E-2"/>
                  <c:y val="2.8150939148482761E-2"/>
                </c:manualLayout>
              </c:layout>
              <c:spPr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D3-4CCE-B58C-ADDC485B832A}"/>
                </c:ext>
              </c:extLst>
            </c:dLbl>
            <c:dLbl>
              <c:idx val="8"/>
              <c:layout>
                <c:manualLayout>
                  <c:x val="-1.758161929636308E-2"/>
                  <c:y val="-1.1015584884188906E-2"/>
                </c:manualLayout>
              </c:layout>
              <c:spPr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D3-4CCE-B58C-ADDC485B83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Ненецкий АО</c:v>
                </c:pt>
                <c:pt idx="1">
                  <c:v>Новгородская область</c:v>
                </c:pt>
                <c:pt idx="2">
                  <c:v>Псковская область</c:v>
                </c:pt>
                <c:pt idx="3">
                  <c:v>г. Санкт-Петербург</c:v>
                </c:pt>
                <c:pt idx="4">
                  <c:v>Архангельская область</c:v>
                </c:pt>
                <c:pt idx="5">
                  <c:v>респ. Карелия</c:v>
                </c:pt>
                <c:pt idx="6">
                  <c:v>Калининградская область</c:v>
                </c:pt>
                <c:pt idx="7">
                  <c:v>Вологодская область</c:v>
                </c:pt>
                <c:pt idx="8">
                  <c:v>Ленинградская область</c:v>
                </c:pt>
                <c:pt idx="9">
                  <c:v>респ. Коми</c:v>
                </c:pt>
                <c:pt idx="10">
                  <c:v>Мурманская область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2</c:v>
                </c:pt>
                <c:pt idx="1">
                  <c:v>91</c:v>
                </c:pt>
                <c:pt idx="2">
                  <c:v>308</c:v>
                </c:pt>
                <c:pt idx="3">
                  <c:v>13642</c:v>
                </c:pt>
                <c:pt idx="4">
                  <c:v>545</c:v>
                </c:pt>
                <c:pt idx="5">
                  <c:v>365</c:v>
                </c:pt>
                <c:pt idx="6">
                  <c:v>1461</c:v>
                </c:pt>
                <c:pt idx="7">
                  <c:v>797</c:v>
                </c:pt>
                <c:pt idx="8">
                  <c:v>4058</c:v>
                </c:pt>
                <c:pt idx="9">
                  <c:v>167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D-46CD-8330-E4A9B46200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0284208"/>
        <c:axId val="230284600"/>
        <c:axId val="0"/>
      </c:bar3DChart>
      <c:catAx>
        <c:axId val="23028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284600"/>
        <c:crosses val="autoZero"/>
        <c:auto val="1"/>
        <c:lblAlgn val="ctr"/>
        <c:lblOffset val="100"/>
        <c:noMultiLvlLbl val="0"/>
      </c:catAx>
      <c:valAx>
        <c:axId val="2302846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3028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336770405740586E-2"/>
          <c:y val="8.1835187369286543E-3"/>
          <c:w val="0.90146586814975072"/>
          <c:h val="0.10396709495179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DE-4C4E-8242-56E20C77C16D}"/>
              </c:ext>
            </c:extLst>
          </c:dPt>
          <c:dPt>
            <c:idx val="1"/>
            <c:bubble3D val="0"/>
            <c:spPr>
              <a:solidFill>
                <a:srgbClr val="DA322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0DE-4C4E-8242-56E20C77C16D}"/>
              </c:ext>
            </c:extLst>
          </c:dPt>
          <c:dPt>
            <c:idx val="2"/>
            <c:bubble3D val="0"/>
            <c:spPr>
              <a:solidFill>
                <a:srgbClr val="83B0E6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0DE-4C4E-8242-56E20C77C16D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0DE-4C4E-8242-56E20C77C16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0DE-4C4E-8242-56E20C77C16D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0DE-4C4E-8242-56E20C77C1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Критерии 30/10</c:v>
                </c:pt>
                <c:pt idx="1">
                  <c:v>Проектное финансирование</c:v>
                </c:pt>
                <c:pt idx="2">
                  <c:v>Иное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15935</c:v>
                </c:pt>
                <c:pt idx="1">
                  <c:v>2701</c:v>
                </c:pt>
                <c:pt idx="2">
                  <c:v>3075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DE-4C4E-8242-56E20C77C1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Pro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70B23-2A3C-4AAD-951B-5C0B1C365B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CF0900-EBB6-44BC-BBCA-D195F945ABD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 </a:t>
          </a:r>
          <a:endParaRPr lang="ru-RU" sz="2000" b="1" dirty="0">
            <a:solidFill>
              <a:schemeClr val="bg1"/>
            </a:solidFill>
          </a:endParaRPr>
        </a:p>
      </dgm:t>
    </dgm:pt>
    <dgm:pt modelId="{B5688A23-3177-4F93-A7EA-814F618B5204}" type="parTrans" cxnId="{4D771DBA-7494-4FF1-8249-ADEC47AB8608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AE52550B-D7C6-4F77-ABCF-27C69DCB8DB9}" type="sibTrans" cxnId="{4D771DBA-7494-4FF1-8249-ADEC47AB8608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80B855AA-63C4-4636-A0C8-3AB92DD30DF4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Комплекс мероприятий по увеличению финансовой устойчивости застройщиков и урегулированию </a:t>
          </a:r>
          <a:r>
            <a:rPr lang="ru-RU" sz="1800" b="1" dirty="0" smtClean="0">
              <a:solidFill>
                <a:schemeClr val="bg1"/>
              </a:solidFill>
            </a:rPr>
            <a:t>взаимоотношений </a:t>
          </a:r>
          <a:r>
            <a:rPr lang="ru-RU" sz="2000" b="1" dirty="0" smtClean="0">
              <a:solidFill>
                <a:schemeClr val="bg1"/>
              </a:solidFill>
            </a:rPr>
            <a:t>с банками</a:t>
          </a:r>
          <a:endParaRPr lang="ru-RU" sz="2000" b="1" dirty="0">
            <a:solidFill>
              <a:schemeClr val="bg1"/>
            </a:solidFill>
          </a:endParaRPr>
        </a:p>
      </dgm:t>
    </dgm:pt>
    <dgm:pt modelId="{BDEF47E2-8559-47A6-85FB-0DEF4C0A8CD5}" type="parTrans" cxnId="{A3A235BC-B7F9-492D-89A0-FC2682275E5B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5F40090E-9545-42B7-80C1-6EA05417925C}" type="sibTrans" cxnId="{A3A235BC-B7F9-492D-89A0-FC2682275E5B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4BE4B5D1-30C6-403A-8898-C01641BD9BA0}">
      <dgm:prSet phldrT="[Текст]" custT="1"/>
      <dgm:spPr>
        <a:solidFill>
          <a:srgbClr val="0259AA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 </a:t>
          </a:r>
          <a:endParaRPr lang="ru-RU" sz="2000" b="1" dirty="0">
            <a:solidFill>
              <a:schemeClr val="bg1"/>
            </a:solidFill>
          </a:endParaRPr>
        </a:p>
      </dgm:t>
    </dgm:pt>
    <dgm:pt modelId="{B50BB7ED-F7D9-4948-B048-A4D5A3B474E9}" type="parTrans" cxnId="{CC6A5D2F-320D-40BE-B4CA-9310C3A0F6A7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AF5CBC56-BA80-47A5-B500-2E4BBF9CE638}" type="sibTrans" cxnId="{CC6A5D2F-320D-40BE-B4CA-9310C3A0F6A7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73673190-49F4-4F02-B543-58AECA62AAB5}">
      <dgm:prSet phldrT="[Текст]" custT="1"/>
      <dgm:spPr>
        <a:solidFill>
          <a:srgbClr val="0259AA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Корректировка налогового законодательства в целях снижения налогового бремени и совершенствования налогового учета</a:t>
          </a:r>
          <a:endParaRPr lang="ru-RU" sz="2000" b="1" dirty="0">
            <a:solidFill>
              <a:schemeClr val="bg1"/>
            </a:solidFill>
          </a:endParaRPr>
        </a:p>
      </dgm:t>
    </dgm:pt>
    <dgm:pt modelId="{7E36E10D-CDB5-4407-8A56-96119DABEA01}" type="parTrans" cxnId="{FE120CD0-E40C-4241-A33C-0D2BD4E65D78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A4225CA5-5448-4C31-8680-084117B696F3}" type="sibTrans" cxnId="{FE120CD0-E40C-4241-A33C-0D2BD4E65D78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56EF862C-5575-4B05-AAD4-CA2C00E72C0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 </a:t>
          </a:r>
          <a:endParaRPr lang="ru-RU" sz="2000" b="1" dirty="0">
            <a:solidFill>
              <a:schemeClr val="bg1"/>
            </a:solidFill>
          </a:endParaRPr>
        </a:p>
      </dgm:t>
    </dgm:pt>
    <dgm:pt modelId="{50DC74A6-BF3C-464B-97DB-EC30ABB4DE6B}" type="parTrans" cxnId="{2219F4C1-8902-4B83-B499-6038630CC3F0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C8E5A77B-EBA1-4F1B-98D6-03BC920C93D3}" type="sibTrans" cxnId="{2219F4C1-8902-4B83-B499-6038630CC3F0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0AD12819-66E6-4DE9-8FB1-B26D4AE49305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Развитие института гарантирования АО «ДОМ.РФ»</a:t>
          </a:r>
          <a:endParaRPr lang="ru-RU" sz="2000" b="1" dirty="0">
            <a:solidFill>
              <a:schemeClr val="bg1"/>
            </a:solidFill>
          </a:endParaRPr>
        </a:p>
      </dgm:t>
    </dgm:pt>
    <dgm:pt modelId="{96378EC0-9F69-4645-99F7-0908702F45E3}" type="parTrans" cxnId="{4EBC3A83-FC08-44B0-8AB4-5CAEC5EC1701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7D0AFC09-EB58-485A-86B4-8EC85C8ABDCC}" type="sibTrans" cxnId="{4EBC3A83-FC08-44B0-8AB4-5CAEC5EC1701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D6D43B5B-E8D2-4341-8B88-95FCF931942C}">
      <dgm:prSet phldrT="[Текст]" custT="1"/>
      <dgm:spPr>
        <a:solidFill>
          <a:srgbClr val="0259AA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Снижение расходов по подключению к инженерным сетям</a:t>
          </a:r>
          <a:endParaRPr lang="ru-RU" sz="2000" b="1" dirty="0">
            <a:solidFill>
              <a:schemeClr val="bg1"/>
            </a:solidFill>
          </a:endParaRPr>
        </a:p>
      </dgm:t>
    </dgm:pt>
    <dgm:pt modelId="{903B7E3C-3201-4E66-8FA1-2C3D1BBA8726}" type="parTrans" cxnId="{1A439BDB-0066-436E-A189-E7E15F3DDDDC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0A6B509D-500F-46AF-980E-2C2B6EB18BF9}" type="sibTrans" cxnId="{1A439BDB-0066-436E-A189-E7E15F3DDDDC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E90A3BE9-5AC9-4B39-877B-3A9A2262970C}">
      <dgm:prSet phldrT="[Текст]" custT="1"/>
      <dgm:spPr>
        <a:solidFill>
          <a:srgbClr val="0259AA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 </a:t>
          </a:r>
          <a:endParaRPr lang="ru-RU" sz="2000" b="1" dirty="0">
            <a:solidFill>
              <a:schemeClr val="bg1"/>
            </a:solidFill>
          </a:endParaRPr>
        </a:p>
      </dgm:t>
    </dgm:pt>
    <dgm:pt modelId="{81FB52F4-1416-4262-A834-968308ACABAA}" type="parTrans" cxnId="{B14CA638-0726-4D87-90D6-00CFCD182226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F41D1CBD-438F-4872-BA87-2C454433AF6B}" type="sibTrans" cxnId="{B14CA638-0726-4D87-90D6-00CFCD182226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D2FE9933-3794-46DC-8EB6-D40E6CC7D905}">
      <dgm:prSet phldrT="[Текст]" custT="1"/>
      <dgm:spPr>
        <a:solidFill>
          <a:srgbClr val="0259AA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Отмена избыточных требований в отношении застройщиков, перешедших на механизм </a:t>
          </a:r>
          <a:r>
            <a:rPr lang="ru-RU" sz="2000" b="1" dirty="0" err="1" smtClean="0">
              <a:solidFill>
                <a:schemeClr val="bg1"/>
              </a:solidFill>
            </a:rPr>
            <a:t>эскроу</a:t>
          </a:r>
          <a:r>
            <a:rPr lang="ru-RU" sz="2000" b="1" dirty="0" smtClean="0">
              <a:solidFill>
                <a:schemeClr val="bg1"/>
              </a:solidFill>
            </a:rPr>
            <a:t> счетов</a:t>
          </a:r>
          <a:endParaRPr lang="ru-RU" sz="2000" b="1" dirty="0">
            <a:solidFill>
              <a:schemeClr val="bg1"/>
            </a:solidFill>
          </a:endParaRPr>
        </a:p>
      </dgm:t>
    </dgm:pt>
    <dgm:pt modelId="{21E9B791-C6EF-4664-85E0-04F0C136D907}" type="parTrans" cxnId="{5F954EA7-62E3-477A-B998-7916DD0C856A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7015977E-42F0-416D-B769-FC4421D588E1}" type="sibTrans" cxnId="{5F954EA7-62E3-477A-B998-7916DD0C856A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722C3F8E-05D9-40BE-B584-53BDF4EE624C}">
      <dgm:prSet phldrT="[Текст]" custT="1"/>
      <dgm:spPr>
        <a:solidFill>
          <a:srgbClr val="002060"/>
        </a:solidFill>
      </dgm:spPr>
      <dgm:t>
        <a:bodyPr/>
        <a:lstStyle/>
        <a:p>
          <a:endParaRPr lang="ru-RU" sz="2000" b="1" dirty="0">
            <a:solidFill>
              <a:schemeClr val="bg1"/>
            </a:solidFill>
          </a:endParaRPr>
        </a:p>
      </dgm:t>
    </dgm:pt>
    <dgm:pt modelId="{A8915360-E065-4CC8-9CAE-966F9CEE84C8}" type="parTrans" cxnId="{9167C4FD-32F0-4394-9F79-A61BEF70722C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C6B0FD11-FCA4-4EAD-A076-F6D4C5440323}" type="sibTrans" cxnId="{9167C4FD-32F0-4394-9F79-A61BEF70722C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F77FC8AD-3359-416C-B637-1280EAE661C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Увеличение объемов строительства жилищного фонда социального использования и арендного жилья</a:t>
          </a:r>
          <a:endParaRPr lang="ru-RU" sz="2000" b="1" dirty="0">
            <a:solidFill>
              <a:schemeClr val="bg1"/>
            </a:solidFill>
          </a:endParaRPr>
        </a:p>
      </dgm:t>
    </dgm:pt>
    <dgm:pt modelId="{18934EA4-D9CF-49BD-A7D3-9DA3FFB2EE48}" type="parTrans" cxnId="{194095E9-1399-4065-8699-7D20A1807E6C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87F020D2-2BEE-46B6-9DAC-4B1A45013BBB}" type="sibTrans" cxnId="{194095E9-1399-4065-8699-7D20A1807E6C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B7D783E7-922F-4106-8E00-F050518AB9AB}">
      <dgm:prSet phldrT="[Текст]" custT="1"/>
      <dgm:spPr>
        <a:solidFill>
          <a:srgbClr val="0259AA"/>
        </a:solidFill>
      </dgm:spPr>
      <dgm:t>
        <a:bodyPr/>
        <a:lstStyle/>
        <a:p>
          <a:endParaRPr lang="ru-RU" sz="2000" b="1" dirty="0">
            <a:solidFill>
              <a:schemeClr val="bg1"/>
            </a:solidFill>
          </a:endParaRPr>
        </a:p>
      </dgm:t>
    </dgm:pt>
    <dgm:pt modelId="{5E4BA006-B4E9-4B92-BC56-24F5C48A7FF8}" type="parTrans" cxnId="{B65DBC15-2817-4639-99E0-B20FD719A9B7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34EF473C-F515-4A4F-8B85-8D875915A2E2}" type="sibTrans" cxnId="{B65DBC15-2817-4639-99E0-B20FD719A9B7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2613F6ED-A214-46D0-9237-4C5F30E0D9EC}">
      <dgm:prSet phldrT="[Текст]" custT="1"/>
      <dgm:spPr>
        <a:solidFill>
          <a:srgbClr val="0259AA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Развитие индустрии строительных материалов и проектов индустриального домостроения</a:t>
          </a:r>
          <a:endParaRPr lang="ru-RU" sz="2000" b="1" dirty="0">
            <a:solidFill>
              <a:schemeClr val="bg1"/>
            </a:solidFill>
          </a:endParaRPr>
        </a:p>
      </dgm:t>
    </dgm:pt>
    <dgm:pt modelId="{4BF0DD75-0EDA-4489-A65D-C1C2F9A0A43A}" type="parTrans" cxnId="{CA80FFDD-A88D-4A9E-8342-FEBED9FE453C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84F56E24-DA98-4023-9B43-300205B60B0B}" type="sibTrans" cxnId="{CA80FFDD-A88D-4A9E-8342-FEBED9FE453C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7247A6A3-733D-446B-A325-37CBF6B28712}">
      <dgm:prSet phldrT="[Текст]" custT="1"/>
      <dgm:spPr>
        <a:solidFill>
          <a:srgbClr val="002060"/>
        </a:solidFill>
      </dgm:spPr>
      <dgm:t>
        <a:bodyPr/>
        <a:lstStyle/>
        <a:p>
          <a:endParaRPr lang="ru-RU" sz="2000" b="1" dirty="0">
            <a:solidFill>
              <a:schemeClr val="bg1"/>
            </a:solidFill>
          </a:endParaRPr>
        </a:p>
      </dgm:t>
    </dgm:pt>
    <dgm:pt modelId="{E9935601-5B1A-4CE1-ACE3-638C87D7E726}" type="parTrans" cxnId="{36F6BEC3-3AAB-45A1-A9A3-A07BD558753E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93BC9ED2-E06B-495D-8BAE-E7BD7BEDBA89}" type="sibTrans" cxnId="{36F6BEC3-3AAB-45A1-A9A3-A07BD558753E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0BA9695A-A4AE-4E90-A429-BD52D91A628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Обеспечение жилищного строительства земельными ресурсами</a:t>
          </a:r>
          <a:endParaRPr lang="ru-RU" sz="2000" b="1" dirty="0">
            <a:solidFill>
              <a:schemeClr val="bg1"/>
            </a:solidFill>
          </a:endParaRPr>
        </a:p>
      </dgm:t>
    </dgm:pt>
    <dgm:pt modelId="{5F9D0EB4-2EB0-4546-B18B-308A99287FC2}" type="parTrans" cxnId="{1D63F94A-2327-4B28-A6F7-4BF64EC8365D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AD4680DF-5BE2-47C9-A023-7B50E6E60AEB}" type="sibTrans" cxnId="{1D63F94A-2327-4B28-A6F7-4BF64EC8365D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79567B25-D65E-49AE-8BDE-8C5B6A93B8F5}">
      <dgm:prSet phldrT="[Текст]" custT="1"/>
      <dgm:spPr>
        <a:solidFill>
          <a:srgbClr val="0259AA"/>
        </a:solidFill>
      </dgm:spPr>
      <dgm:t>
        <a:bodyPr/>
        <a:lstStyle/>
        <a:p>
          <a:endParaRPr lang="ru-RU" sz="2000" b="1" dirty="0">
            <a:solidFill>
              <a:schemeClr val="bg1"/>
            </a:solidFill>
          </a:endParaRPr>
        </a:p>
      </dgm:t>
    </dgm:pt>
    <dgm:pt modelId="{AB17C6A5-8842-4205-BE15-0FA037FA9D60}" type="parTrans" cxnId="{819E84FA-81E9-4D05-833C-F943514F1CA0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3803C638-8D4B-45B3-9D5F-D5C915E9F77B}" type="sibTrans" cxnId="{819E84FA-81E9-4D05-833C-F943514F1CA0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18C0E8B1-8F8A-4C05-BFD0-B42E4F689516}" type="pres">
      <dgm:prSet presAssocID="{6F270B23-2A3C-4AAD-951B-5C0B1C365B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4F6AB3-8187-46E1-B300-86850D24BAA1}" type="pres">
      <dgm:prSet presAssocID="{27CF0900-EBB6-44BC-BBCA-D195F945ABD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AEAAA-135D-4093-AE0E-B3CA358508BC}" type="pres">
      <dgm:prSet presAssocID="{AE52550B-D7C6-4F77-ABCF-27C69DCB8DB9}" presName="sibTrans" presStyleCnt="0"/>
      <dgm:spPr/>
    </dgm:pt>
    <dgm:pt modelId="{7F004659-C410-49ED-BC0B-3129232FDCE0}" type="pres">
      <dgm:prSet presAssocID="{4BE4B5D1-30C6-403A-8898-C01641BD9BA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34D71-B48F-4659-9B31-98670D619B7C}" type="pres">
      <dgm:prSet presAssocID="{AF5CBC56-BA80-47A5-B500-2E4BBF9CE638}" presName="sibTrans" presStyleCnt="0"/>
      <dgm:spPr/>
    </dgm:pt>
    <dgm:pt modelId="{4B2B77F6-BACF-4712-AC80-B7E7510BA858}" type="pres">
      <dgm:prSet presAssocID="{56EF862C-5575-4B05-AAD4-CA2C00E72C0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318F8-F8C0-4ABD-BABA-C29527564051}" type="pres">
      <dgm:prSet presAssocID="{C8E5A77B-EBA1-4F1B-98D6-03BC920C93D3}" presName="sibTrans" presStyleCnt="0"/>
      <dgm:spPr/>
    </dgm:pt>
    <dgm:pt modelId="{D0A957DC-E723-4A26-B729-FA94EFF419A4}" type="pres">
      <dgm:prSet presAssocID="{E90A3BE9-5AC9-4B39-877B-3A9A2262970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00476-3452-4E4E-B623-D27E12896C94}" type="pres">
      <dgm:prSet presAssocID="{F41D1CBD-438F-4872-BA87-2C454433AF6B}" presName="sibTrans" presStyleCnt="0"/>
      <dgm:spPr/>
    </dgm:pt>
    <dgm:pt modelId="{6CE9094B-E613-4BF1-B0A0-262172EB5201}" type="pres">
      <dgm:prSet presAssocID="{722C3F8E-05D9-40BE-B584-53BDF4EE624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E807B-19AA-4BC5-BE55-5D906EF37E24}" type="pres">
      <dgm:prSet presAssocID="{C6B0FD11-FCA4-4EAD-A076-F6D4C5440323}" presName="sibTrans" presStyleCnt="0"/>
      <dgm:spPr/>
    </dgm:pt>
    <dgm:pt modelId="{365B8136-7A34-4EB1-819C-6FC44AE4CAC1}" type="pres">
      <dgm:prSet presAssocID="{B7D783E7-922F-4106-8E00-F050518AB9A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586E0-5CF4-419E-8D7A-6FF7CDB02D93}" type="pres">
      <dgm:prSet presAssocID="{34EF473C-F515-4A4F-8B85-8D875915A2E2}" presName="sibTrans" presStyleCnt="0"/>
      <dgm:spPr/>
    </dgm:pt>
    <dgm:pt modelId="{A68F4016-F47E-49D1-8E6A-179F7733512E}" type="pres">
      <dgm:prSet presAssocID="{7247A6A3-733D-446B-A325-37CBF6B2871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7AEC-453B-4538-9073-240CF879F6E2}" type="pres">
      <dgm:prSet presAssocID="{93BC9ED2-E06B-495D-8BAE-E7BD7BEDBA89}" presName="sibTrans" presStyleCnt="0"/>
      <dgm:spPr/>
    </dgm:pt>
    <dgm:pt modelId="{D1198F74-7B0B-45D4-A5D3-C553CFD8E113}" type="pres">
      <dgm:prSet presAssocID="{79567B25-D65E-49AE-8BDE-8C5B6A93B8F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439BDB-0066-436E-A189-E7E15F3DDDDC}" srcId="{79567B25-D65E-49AE-8BDE-8C5B6A93B8F5}" destId="{D6D43B5B-E8D2-4341-8B88-95FCF931942C}" srcOrd="0" destOrd="0" parTransId="{903B7E3C-3201-4E66-8FA1-2C3D1BBA8726}" sibTransId="{0A6B509D-500F-46AF-980E-2C2B6EB18BF9}"/>
    <dgm:cxn modelId="{9167C4FD-32F0-4394-9F79-A61BEF70722C}" srcId="{6F270B23-2A3C-4AAD-951B-5C0B1C365B6B}" destId="{722C3F8E-05D9-40BE-B584-53BDF4EE624C}" srcOrd="4" destOrd="0" parTransId="{A8915360-E065-4CC8-9CAE-966F9CEE84C8}" sibTransId="{C6B0FD11-FCA4-4EAD-A076-F6D4C5440323}"/>
    <dgm:cxn modelId="{CC6A5D2F-320D-40BE-B4CA-9310C3A0F6A7}" srcId="{6F270B23-2A3C-4AAD-951B-5C0B1C365B6B}" destId="{4BE4B5D1-30C6-403A-8898-C01641BD9BA0}" srcOrd="1" destOrd="0" parTransId="{B50BB7ED-F7D9-4948-B048-A4D5A3B474E9}" sibTransId="{AF5CBC56-BA80-47A5-B500-2E4BBF9CE638}"/>
    <dgm:cxn modelId="{4D771DBA-7494-4FF1-8249-ADEC47AB8608}" srcId="{6F270B23-2A3C-4AAD-951B-5C0B1C365B6B}" destId="{27CF0900-EBB6-44BC-BBCA-D195F945ABD6}" srcOrd="0" destOrd="0" parTransId="{B5688A23-3177-4F93-A7EA-814F618B5204}" sibTransId="{AE52550B-D7C6-4F77-ABCF-27C69DCB8DB9}"/>
    <dgm:cxn modelId="{B14CA638-0726-4D87-90D6-00CFCD182226}" srcId="{6F270B23-2A3C-4AAD-951B-5C0B1C365B6B}" destId="{E90A3BE9-5AC9-4B39-877B-3A9A2262970C}" srcOrd="3" destOrd="0" parTransId="{81FB52F4-1416-4262-A834-968308ACABAA}" sibTransId="{F41D1CBD-438F-4872-BA87-2C454433AF6B}"/>
    <dgm:cxn modelId="{0ED9EC2B-6160-4852-BBC4-074FC6DBE8AD}" type="presOf" srcId="{E90A3BE9-5AC9-4B39-877B-3A9A2262970C}" destId="{D0A957DC-E723-4A26-B729-FA94EFF419A4}" srcOrd="0" destOrd="0" presId="urn:microsoft.com/office/officeart/2005/8/layout/hList6"/>
    <dgm:cxn modelId="{F3381643-3B8F-4CD4-A4BD-BDD349E170E3}" type="presOf" srcId="{0BA9695A-A4AE-4E90-A429-BD52D91A628E}" destId="{A68F4016-F47E-49D1-8E6A-179F7733512E}" srcOrd="0" destOrd="1" presId="urn:microsoft.com/office/officeart/2005/8/layout/hList6"/>
    <dgm:cxn modelId="{3C1CEC01-36D9-4DC0-8A48-82DE594588A8}" type="presOf" srcId="{D6D43B5B-E8D2-4341-8B88-95FCF931942C}" destId="{D1198F74-7B0B-45D4-A5D3-C553CFD8E113}" srcOrd="0" destOrd="1" presId="urn:microsoft.com/office/officeart/2005/8/layout/hList6"/>
    <dgm:cxn modelId="{5577EA4A-1870-4958-9D67-1FECAE6B84E4}" type="presOf" srcId="{4BE4B5D1-30C6-403A-8898-C01641BD9BA0}" destId="{7F004659-C410-49ED-BC0B-3129232FDCE0}" srcOrd="0" destOrd="0" presId="urn:microsoft.com/office/officeart/2005/8/layout/hList6"/>
    <dgm:cxn modelId="{8892957A-5150-4432-893E-D8640F081877}" type="presOf" srcId="{2613F6ED-A214-46D0-9237-4C5F30E0D9EC}" destId="{365B8136-7A34-4EB1-819C-6FC44AE4CAC1}" srcOrd="0" destOrd="1" presId="urn:microsoft.com/office/officeart/2005/8/layout/hList6"/>
    <dgm:cxn modelId="{5C406365-54C1-4C35-8AB6-050B169D4321}" type="presOf" srcId="{7247A6A3-733D-446B-A325-37CBF6B28712}" destId="{A68F4016-F47E-49D1-8E6A-179F7733512E}" srcOrd="0" destOrd="0" presId="urn:microsoft.com/office/officeart/2005/8/layout/hList6"/>
    <dgm:cxn modelId="{230E3EFE-3185-4B6D-8CDC-E4BC4473C958}" type="presOf" srcId="{722C3F8E-05D9-40BE-B584-53BDF4EE624C}" destId="{6CE9094B-E613-4BF1-B0A0-262172EB5201}" srcOrd="0" destOrd="0" presId="urn:microsoft.com/office/officeart/2005/8/layout/hList6"/>
    <dgm:cxn modelId="{2219F4C1-8902-4B83-B499-6038630CC3F0}" srcId="{6F270B23-2A3C-4AAD-951B-5C0B1C365B6B}" destId="{56EF862C-5575-4B05-AAD4-CA2C00E72C0E}" srcOrd="2" destOrd="0" parTransId="{50DC74A6-BF3C-464B-97DB-EC30ABB4DE6B}" sibTransId="{C8E5A77B-EBA1-4F1B-98D6-03BC920C93D3}"/>
    <dgm:cxn modelId="{36F6BEC3-3AAB-45A1-A9A3-A07BD558753E}" srcId="{6F270B23-2A3C-4AAD-951B-5C0B1C365B6B}" destId="{7247A6A3-733D-446B-A325-37CBF6B28712}" srcOrd="6" destOrd="0" parTransId="{E9935601-5B1A-4CE1-ACE3-638C87D7E726}" sibTransId="{93BC9ED2-E06B-495D-8BAE-E7BD7BEDBA89}"/>
    <dgm:cxn modelId="{338AC75F-739B-4400-9200-2DEF5D6DD788}" type="presOf" srcId="{D2FE9933-3794-46DC-8EB6-D40E6CC7D905}" destId="{D0A957DC-E723-4A26-B729-FA94EFF419A4}" srcOrd="0" destOrd="1" presId="urn:microsoft.com/office/officeart/2005/8/layout/hList6"/>
    <dgm:cxn modelId="{FE120CD0-E40C-4241-A33C-0D2BD4E65D78}" srcId="{4BE4B5D1-30C6-403A-8898-C01641BD9BA0}" destId="{73673190-49F4-4F02-B543-58AECA62AAB5}" srcOrd="0" destOrd="0" parTransId="{7E36E10D-CDB5-4407-8A56-96119DABEA01}" sibTransId="{A4225CA5-5448-4C31-8680-084117B696F3}"/>
    <dgm:cxn modelId="{87377E6E-82C5-44DE-B8F8-1AC569428075}" type="presOf" srcId="{73673190-49F4-4F02-B543-58AECA62AAB5}" destId="{7F004659-C410-49ED-BC0B-3129232FDCE0}" srcOrd="0" destOrd="1" presId="urn:microsoft.com/office/officeart/2005/8/layout/hList6"/>
    <dgm:cxn modelId="{5F954EA7-62E3-477A-B998-7916DD0C856A}" srcId="{E90A3BE9-5AC9-4B39-877B-3A9A2262970C}" destId="{D2FE9933-3794-46DC-8EB6-D40E6CC7D905}" srcOrd="0" destOrd="0" parTransId="{21E9B791-C6EF-4664-85E0-04F0C136D907}" sibTransId="{7015977E-42F0-416D-B769-FC4421D588E1}"/>
    <dgm:cxn modelId="{113512F6-A47A-4488-B8FC-E02984337956}" type="presOf" srcId="{B7D783E7-922F-4106-8E00-F050518AB9AB}" destId="{365B8136-7A34-4EB1-819C-6FC44AE4CAC1}" srcOrd="0" destOrd="0" presId="urn:microsoft.com/office/officeart/2005/8/layout/hList6"/>
    <dgm:cxn modelId="{7E32DD73-B285-4125-8548-6B407B07D842}" type="presOf" srcId="{6F270B23-2A3C-4AAD-951B-5C0B1C365B6B}" destId="{18C0E8B1-8F8A-4C05-BFD0-B42E4F689516}" srcOrd="0" destOrd="0" presId="urn:microsoft.com/office/officeart/2005/8/layout/hList6"/>
    <dgm:cxn modelId="{8EB29B4F-10AF-474C-9BD1-EEA86433F720}" type="presOf" srcId="{56EF862C-5575-4B05-AAD4-CA2C00E72C0E}" destId="{4B2B77F6-BACF-4712-AC80-B7E7510BA858}" srcOrd="0" destOrd="0" presId="urn:microsoft.com/office/officeart/2005/8/layout/hList6"/>
    <dgm:cxn modelId="{819E84FA-81E9-4D05-833C-F943514F1CA0}" srcId="{6F270B23-2A3C-4AAD-951B-5C0B1C365B6B}" destId="{79567B25-D65E-49AE-8BDE-8C5B6A93B8F5}" srcOrd="7" destOrd="0" parTransId="{AB17C6A5-8842-4205-BE15-0FA037FA9D60}" sibTransId="{3803C638-8D4B-45B3-9D5F-D5C915E9F77B}"/>
    <dgm:cxn modelId="{4EBC3A83-FC08-44B0-8AB4-5CAEC5EC1701}" srcId="{56EF862C-5575-4B05-AAD4-CA2C00E72C0E}" destId="{0AD12819-66E6-4DE9-8FB1-B26D4AE49305}" srcOrd="0" destOrd="0" parTransId="{96378EC0-9F69-4645-99F7-0908702F45E3}" sibTransId="{7D0AFC09-EB58-485A-86B4-8EC85C8ABDCC}"/>
    <dgm:cxn modelId="{194095E9-1399-4065-8699-7D20A1807E6C}" srcId="{722C3F8E-05D9-40BE-B584-53BDF4EE624C}" destId="{F77FC8AD-3359-416C-B637-1280EAE661C6}" srcOrd="0" destOrd="0" parTransId="{18934EA4-D9CF-49BD-A7D3-9DA3FFB2EE48}" sibTransId="{87F020D2-2BEE-46B6-9DAC-4B1A45013BBB}"/>
    <dgm:cxn modelId="{A080AE9B-391A-4293-B1FD-7D377A1EF857}" type="presOf" srcId="{0AD12819-66E6-4DE9-8FB1-B26D4AE49305}" destId="{4B2B77F6-BACF-4712-AC80-B7E7510BA858}" srcOrd="0" destOrd="1" presId="urn:microsoft.com/office/officeart/2005/8/layout/hList6"/>
    <dgm:cxn modelId="{1D63F94A-2327-4B28-A6F7-4BF64EC8365D}" srcId="{7247A6A3-733D-446B-A325-37CBF6B28712}" destId="{0BA9695A-A4AE-4E90-A429-BD52D91A628E}" srcOrd="0" destOrd="0" parTransId="{5F9D0EB4-2EB0-4546-B18B-308A99287FC2}" sibTransId="{AD4680DF-5BE2-47C9-A023-7B50E6E60AEB}"/>
    <dgm:cxn modelId="{A3A235BC-B7F9-492D-89A0-FC2682275E5B}" srcId="{27CF0900-EBB6-44BC-BBCA-D195F945ABD6}" destId="{80B855AA-63C4-4636-A0C8-3AB92DD30DF4}" srcOrd="0" destOrd="0" parTransId="{BDEF47E2-8559-47A6-85FB-0DEF4C0A8CD5}" sibTransId="{5F40090E-9545-42B7-80C1-6EA05417925C}"/>
    <dgm:cxn modelId="{B65DBC15-2817-4639-99E0-B20FD719A9B7}" srcId="{6F270B23-2A3C-4AAD-951B-5C0B1C365B6B}" destId="{B7D783E7-922F-4106-8E00-F050518AB9AB}" srcOrd="5" destOrd="0" parTransId="{5E4BA006-B4E9-4B92-BC56-24F5C48A7FF8}" sibTransId="{34EF473C-F515-4A4F-8B85-8D875915A2E2}"/>
    <dgm:cxn modelId="{17FA58E0-ABE1-4BF0-B290-9DE783CBF357}" type="presOf" srcId="{27CF0900-EBB6-44BC-BBCA-D195F945ABD6}" destId="{E14F6AB3-8187-46E1-B300-86850D24BAA1}" srcOrd="0" destOrd="0" presId="urn:microsoft.com/office/officeart/2005/8/layout/hList6"/>
    <dgm:cxn modelId="{F4CA995C-719C-4E0D-8A24-528ED104E7D6}" type="presOf" srcId="{F77FC8AD-3359-416C-B637-1280EAE661C6}" destId="{6CE9094B-E613-4BF1-B0A0-262172EB5201}" srcOrd="0" destOrd="1" presId="urn:microsoft.com/office/officeart/2005/8/layout/hList6"/>
    <dgm:cxn modelId="{578750B8-1BD9-4CA9-BBF7-4DF497D26F50}" type="presOf" srcId="{79567B25-D65E-49AE-8BDE-8C5B6A93B8F5}" destId="{D1198F74-7B0B-45D4-A5D3-C553CFD8E113}" srcOrd="0" destOrd="0" presId="urn:microsoft.com/office/officeart/2005/8/layout/hList6"/>
    <dgm:cxn modelId="{C866AD23-23AC-4482-BEA4-DB3266F18C57}" type="presOf" srcId="{80B855AA-63C4-4636-A0C8-3AB92DD30DF4}" destId="{E14F6AB3-8187-46E1-B300-86850D24BAA1}" srcOrd="0" destOrd="1" presId="urn:microsoft.com/office/officeart/2005/8/layout/hList6"/>
    <dgm:cxn modelId="{CA80FFDD-A88D-4A9E-8342-FEBED9FE453C}" srcId="{B7D783E7-922F-4106-8E00-F050518AB9AB}" destId="{2613F6ED-A214-46D0-9237-4C5F30E0D9EC}" srcOrd="0" destOrd="0" parTransId="{4BF0DD75-0EDA-4489-A65D-C1C2F9A0A43A}" sibTransId="{84F56E24-DA98-4023-9B43-300205B60B0B}"/>
    <dgm:cxn modelId="{F2EDF3A1-9312-47B4-B7FE-C26AC792C431}" type="presParOf" srcId="{18C0E8B1-8F8A-4C05-BFD0-B42E4F689516}" destId="{E14F6AB3-8187-46E1-B300-86850D24BAA1}" srcOrd="0" destOrd="0" presId="urn:microsoft.com/office/officeart/2005/8/layout/hList6"/>
    <dgm:cxn modelId="{4CF42830-9EE2-454D-A1BF-0E761A7BAE9A}" type="presParOf" srcId="{18C0E8B1-8F8A-4C05-BFD0-B42E4F689516}" destId="{9FBAEAAA-135D-4093-AE0E-B3CA358508BC}" srcOrd="1" destOrd="0" presId="urn:microsoft.com/office/officeart/2005/8/layout/hList6"/>
    <dgm:cxn modelId="{12CC9F91-03EA-4E9F-9051-56B4BE431440}" type="presParOf" srcId="{18C0E8B1-8F8A-4C05-BFD0-B42E4F689516}" destId="{7F004659-C410-49ED-BC0B-3129232FDCE0}" srcOrd="2" destOrd="0" presId="urn:microsoft.com/office/officeart/2005/8/layout/hList6"/>
    <dgm:cxn modelId="{7558DE53-5777-4231-BC2B-A10F119A1C4F}" type="presParOf" srcId="{18C0E8B1-8F8A-4C05-BFD0-B42E4F689516}" destId="{D4034D71-B48F-4659-9B31-98670D619B7C}" srcOrd="3" destOrd="0" presId="urn:microsoft.com/office/officeart/2005/8/layout/hList6"/>
    <dgm:cxn modelId="{A6C95F6C-741F-424D-BBC1-C877CCB11E0F}" type="presParOf" srcId="{18C0E8B1-8F8A-4C05-BFD0-B42E4F689516}" destId="{4B2B77F6-BACF-4712-AC80-B7E7510BA858}" srcOrd="4" destOrd="0" presId="urn:microsoft.com/office/officeart/2005/8/layout/hList6"/>
    <dgm:cxn modelId="{372C9022-7420-484E-B834-82D55F7B854A}" type="presParOf" srcId="{18C0E8B1-8F8A-4C05-BFD0-B42E4F689516}" destId="{B31318F8-F8C0-4ABD-BABA-C29527564051}" srcOrd="5" destOrd="0" presId="urn:microsoft.com/office/officeart/2005/8/layout/hList6"/>
    <dgm:cxn modelId="{88E75DEF-7FC6-4DB5-8BD9-77FAD6BACAEF}" type="presParOf" srcId="{18C0E8B1-8F8A-4C05-BFD0-B42E4F689516}" destId="{D0A957DC-E723-4A26-B729-FA94EFF419A4}" srcOrd="6" destOrd="0" presId="urn:microsoft.com/office/officeart/2005/8/layout/hList6"/>
    <dgm:cxn modelId="{DC6FD392-346D-4804-A374-85B0D584FE17}" type="presParOf" srcId="{18C0E8B1-8F8A-4C05-BFD0-B42E4F689516}" destId="{E5800476-3452-4E4E-B623-D27E12896C94}" srcOrd="7" destOrd="0" presId="urn:microsoft.com/office/officeart/2005/8/layout/hList6"/>
    <dgm:cxn modelId="{0B38BC66-5CC6-4CF4-90E8-A19E7CDA4570}" type="presParOf" srcId="{18C0E8B1-8F8A-4C05-BFD0-B42E4F689516}" destId="{6CE9094B-E613-4BF1-B0A0-262172EB5201}" srcOrd="8" destOrd="0" presId="urn:microsoft.com/office/officeart/2005/8/layout/hList6"/>
    <dgm:cxn modelId="{5984B1C9-2577-41CE-94CC-45BC823976A8}" type="presParOf" srcId="{18C0E8B1-8F8A-4C05-BFD0-B42E4F689516}" destId="{7D6E807B-19AA-4BC5-BE55-5D906EF37E24}" srcOrd="9" destOrd="0" presId="urn:microsoft.com/office/officeart/2005/8/layout/hList6"/>
    <dgm:cxn modelId="{50DC5DA1-7F56-40AF-BFC7-401BC4C756DE}" type="presParOf" srcId="{18C0E8B1-8F8A-4C05-BFD0-B42E4F689516}" destId="{365B8136-7A34-4EB1-819C-6FC44AE4CAC1}" srcOrd="10" destOrd="0" presId="urn:microsoft.com/office/officeart/2005/8/layout/hList6"/>
    <dgm:cxn modelId="{F006F4C3-22EE-4104-A0C3-7EA8F0A55801}" type="presParOf" srcId="{18C0E8B1-8F8A-4C05-BFD0-B42E4F689516}" destId="{3C4586E0-5CF4-419E-8D7A-6FF7CDB02D93}" srcOrd="11" destOrd="0" presId="urn:microsoft.com/office/officeart/2005/8/layout/hList6"/>
    <dgm:cxn modelId="{791019D9-9D6C-4A97-8E99-1217C1B91533}" type="presParOf" srcId="{18C0E8B1-8F8A-4C05-BFD0-B42E4F689516}" destId="{A68F4016-F47E-49D1-8E6A-179F7733512E}" srcOrd="12" destOrd="0" presId="urn:microsoft.com/office/officeart/2005/8/layout/hList6"/>
    <dgm:cxn modelId="{F6E752DF-3E91-42CF-8080-3814F5DA73D7}" type="presParOf" srcId="{18C0E8B1-8F8A-4C05-BFD0-B42E4F689516}" destId="{5A857AEC-453B-4538-9073-240CF879F6E2}" srcOrd="13" destOrd="0" presId="urn:microsoft.com/office/officeart/2005/8/layout/hList6"/>
    <dgm:cxn modelId="{E384208C-F0B8-47B3-A0D2-D791A4265A5E}" type="presParOf" srcId="{18C0E8B1-8F8A-4C05-BFD0-B42E4F689516}" destId="{D1198F74-7B0B-45D4-A5D3-C553CFD8E113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F6AB3-8187-46E1-B300-86850D24BAA1}">
      <dsp:nvSpPr>
        <dsp:cNvPr id="0" name=""/>
        <dsp:cNvSpPr/>
      </dsp:nvSpPr>
      <dsp:spPr>
        <a:xfrm rot="16200000">
          <a:off x="-1503995" y="1515102"/>
          <a:ext cx="5695950" cy="2665744"/>
        </a:xfrm>
        <a:prstGeom prst="flowChartManualOperati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 </a:t>
          </a:r>
          <a:endParaRPr lang="ru-RU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</a:rPr>
            <a:t>Комплекс мероприятий по увеличению финансовой устойчивости застройщиков и урегулированию </a:t>
          </a:r>
          <a:r>
            <a:rPr lang="ru-RU" sz="1800" b="1" kern="1200" dirty="0" smtClean="0">
              <a:solidFill>
                <a:schemeClr val="bg1"/>
              </a:solidFill>
            </a:rPr>
            <a:t>взаимоотношений </a:t>
          </a:r>
          <a:r>
            <a:rPr lang="ru-RU" sz="2000" b="1" kern="1200" dirty="0" smtClean="0">
              <a:solidFill>
                <a:schemeClr val="bg1"/>
              </a:solidFill>
            </a:rPr>
            <a:t>с банками</a:t>
          </a:r>
          <a:endParaRPr lang="ru-RU" sz="2000" b="1" kern="1200" dirty="0">
            <a:solidFill>
              <a:schemeClr val="bg1"/>
            </a:solidFill>
          </a:endParaRPr>
        </a:p>
      </dsp:txBody>
      <dsp:txXfrm rot="5400000">
        <a:off x="11108" y="1139189"/>
        <a:ext cx="2665744" cy="3417570"/>
      </dsp:txXfrm>
    </dsp:sp>
    <dsp:sp modelId="{7F004659-C410-49ED-BC0B-3129232FDCE0}">
      <dsp:nvSpPr>
        <dsp:cNvPr id="0" name=""/>
        <dsp:cNvSpPr/>
      </dsp:nvSpPr>
      <dsp:spPr>
        <a:xfrm rot="16200000">
          <a:off x="1361680" y="1515102"/>
          <a:ext cx="5695950" cy="2665744"/>
        </a:xfrm>
        <a:prstGeom prst="flowChartManualOperation">
          <a:avLst/>
        </a:prstGeom>
        <a:solidFill>
          <a:srgbClr val="0259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 </a:t>
          </a:r>
          <a:endParaRPr lang="ru-RU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</a:rPr>
            <a:t>Корректировка налогового законодательства в целях снижения налогового бремени и совершенствования налогового учета</a:t>
          </a:r>
          <a:endParaRPr lang="ru-RU" sz="2000" b="1" kern="1200" dirty="0">
            <a:solidFill>
              <a:schemeClr val="bg1"/>
            </a:solidFill>
          </a:endParaRPr>
        </a:p>
      </dsp:txBody>
      <dsp:txXfrm rot="5400000">
        <a:off x="2876783" y="1139189"/>
        <a:ext cx="2665744" cy="3417570"/>
      </dsp:txXfrm>
    </dsp:sp>
    <dsp:sp modelId="{4B2B77F6-BACF-4712-AC80-B7E7510BA858}">
      <dsp:nvSpPr>
        <dsp:cNvPr id="0" name=""/>
        <dsp:cNvSpPr/>
      </dsp:nvSpPr>
      <dsp:spPr>
        <a:xfrm rot="16200000">
          <a:off x="4227356" y="1515102"/>
          <a:ext cx="5695950" cy="2665744"/>
        </a:xfrm>
        <a:prstGeom prst="flowChartManualOperati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 </a:t>
          </a:r>
          <a:endParaRPr lang="ru-RU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</a:rPr>
            <a:t>Развитие института гарантирования АО «ДОМ.РФ»</a:t>
          </a:r>
          <a:endParaRPr lang="ru-RU" sz="2000" b="1" kern="1200" dirty="0">
            <a:solidFill>
              <a:schemeClr val="bg1"/>
            </a:solidFill>
          </a:endParaRPr>
        </a:p>
      </dsp:txBody>
      <dsp:txXfrm rot="5400000">
        <a:off x="5742459" y="1139189"/>
        <a:ext cx="2665744" cy="3417570"/>
      </dsp:txXfrm>
    </dsp:sp>
    <dsp:sp modelId="{D0A957DC-E723-4A26-B729-FA94EFF419A4}">
      <dsp:nvSpPr>
        <dsp:cNvPr id="0" name=""/>
        <dsp:cNvSpPr/>
      </dsp:nvSpPr>
      <dsp:spPr>
        <a:xfrm rot="16200000">
          <a:off x="7093032" y="1515102"/>
          <a:ext cx="5695950" cy="2665744"/>
        </a:xfrm>
        <a:prstGeom prst="flowChartManualOperation">
          <a:avLst/>
        </a:prstGeom>
        <a:solidFill>
          <a:srgbClr val="0259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 </a:t>
          </a:r>
          <a:endParaRPr lang="ru-RU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</a:rPr>
            <a:t>Отмена избыточных требований в отношении застройщиков, перешедших на механизм </a:t>
          </a:r>
          <a:r>
            <a:rPr lang="ru-RU" sz="2000" b="1" kern="1200" dirty="0" err="1" smtClean="0">
              <a:solidFill>
                <a:schemeClr val="bg1"/>
              </a:solidFill>
            </a:rPr>
            <a:t>эскроу</a:t>
          </a:r>
          <a:r>
            <a:rPr lang="ru-RU" sz="2000" b="1" kern="1200" dirty="0" smtClean="0">
              <a:solidFill>
                <a:schemeClr val="bg1"/>
              </a:solidFill>
            </a:rPr>
            <a:t> счетов</a:t>
          </a:r>
          <a:endParaRPr lang="ru-RU" sz="2000" b="1" kern="1200" dirty="0">
            <a:solidFill>
              <a:schemeClr val="bg1"/>
            </a:solidFill>
          </a:endParaRPr>
        </a:p>
      </dsp:txBody>
      <dsp:txXfrm rot="5400000">
        <a:off x="8608135" y="1139189"/>
        <a:ext cx="2665744" cy="3417570"/>
      </dsp:txXfrm>
    </dsp:sp>
    <dsp:sp modelId="{6CE9094B-E613-4BF1-B0A0-262172EB5201}">
      <dsp:nvSpPr>
        <dsp:cNvPr id="0" name=""/>
        <dsp:cNvSpPr/>
      </dsp:nvSpPr>
      <dsp:spPr>
        <a:xfrm rot="16200000">
          <a:off x="9958707" y="1515102"/>
          <a:ext cx="5695950" cy="2665744"/>
        </a:xfrm>
        <a:prstGeom prst="flowChartManualOperati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</a:rPr>
            <a:t>Увеличение объемов строительства жилищного фонда социального использования и арендного жилья</a:t>
          </a:r>
          <a:endParaRPr lang="ru-RU" sz="2000" b="1" kern="1200" dirty="0">
            <a:solidFill>
              <a:schemeClr val="bg1"/>
            </a:solidFill>
          </a:endParaRPr>
        </a:p>
      </dsp:txBody>
      <dsp:txXfrm rot="5400000">
        <a:off x="11473810" y="1139189"/>
        <a:ext cx="2665744" cy="3417570"/>
      </dsp:txXfrm>
    </dsp:sp>
    <dsp:sp modelId="{365B8136-7A34-4EB1-819C-6FC44AE4CAC1}">
      <dsp:nvSpPr>
        <dsp:cNvPr id="0" name=""/>
        <dsp:cNvSpPr/>
      </dsp:nvSpPr>
      <dsp:spPr>
        <a:xfrm rot="16200000">
          <a:off x="12824383" y="1515102"/>
          <a:ext cx="5695950" cy="2665744"/>
        </a:xfrm>
        <a:prstGeom prst="flowChartManualOperation">
          <a:avLst/>
        </a:prstGeom>
        <a:solidFill>
          <a:srgbClr val="0259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</a:rPr>
            <a:t>Развитие индустрии строительных материалов и проектов индустриального домостроения</a:t>
          </a:r>
          <a:endParaRPr lang="ru-RU" sz="2000" b="1" kern="1200" dirty="0">
            <a:solidFill>
              <a:schemeClr val="bg1"/>
            </a:solidFill>
          </a:endParaRPr>
        </a:p>
      </dsp:txBody>
      <dsp:txXfrm rot="5400000">
        <a:off x="14339486" y="1139189"/>
        <a:ext cx="2665744" cy="3417570"/>
      </dsp:txXfrm>
    </dsp:sp>
    <dsp:sp modelId="{A68F4016-F47E-49D1-8E6A-179F7733512E}">
      <dsp:nvSpPr>
        <dsp:cNvPr id="0" name=""/>
        <dsp:cNvSpPr/>
      </dsp:nvSpPr>
      <dsp:spPr>
        <a:xfrm rot="16200000">
          <a:off x="15690059" y="1515102"/>
          <a:ext cx="5695950" cy="2665744"/>
        </a:xfrm>
        <a:prstGeom prst="flowChartManualOperati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</a:rPr>
            <a:t>Обеспечение жилищного строительства земельными ресурсами</a:t>
          </a:r>
          <a:endParaRPr lang="ru-RU" sz="2000" b="1" kern="1200" dirty="0">
            <a:solidFill>
              <a:schemeClr val="bg1"/>
            </a:solidFill>
          </a:endParaRPr>
        </a:p>
      </dsp:txBody>
      <dsp:txXfrm rot="5400000">
        <a:off x="17205162" y="1139189"/>
        <a:ext cx="2665744" cy="3417570"/>
      </dsp:txXfrm>
    </dsp:sp>
    <dsp:sp modelId="{D1198F74-7B0B-45D4-A5D3-C553CFD8E113}">
      <dsp:nvSpPr>
        <dsp:cNvPr id="0" name=""/>
        <dsp:cNvSpPr/>
      </dsp:nvSpPr>
      <dsp:spPr>
        <a:xfrm rot="16200000">
          <a:off x="18555735" y="1515102"/>
          <a:ext cx="5695950" cy="2665744"/>
        </a:xfrm>
        <a:prstGeom prst="flowChartManualOperation">
          <a:avLst/>
        </a:prstGeom>
        <a:solidFill>
          <a:srgbClr val="0259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</a:rPr>
            <a:t>Снижение расходов по подключению к инженерным сетям</a:t>
          </a:r>
          <a:endParaRPr lang="ru-RU" sz="2000" b="1" kern="1200" dirty="0">
            <a:solidFill>
              <a:schemeClr val="bg1"/>
            </a:solidFill>
          </a:endParaRPr>
        </a:p>
      </dsp:txBody>
      <dsp:txXfrm rot="5400000">
        <a:off x="20070838" y="1139189"/>
        <a:ext cx="2665744" cy="3417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prstGeom prst="rect">
            <a:avLst/>
          </a:prstGeom>
        </p:spPr>
        <p:txBody>
          <a:bodyPr lIns="91442" tIns="45721" rIns="91442" bIns="45721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6"/>
            <a:ext cx="4984962" cy="4466987"/>
          </a:xfrm>
          <a:prstGeom prst="rect">
            <a:avLst/>
          </a:prstGeom>
        </p:spPr>
        <p:txBody>
          <a:bodyPr lIns="91442" tIns="45721" rIns="91442" bIns="4572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5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10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15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483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5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608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156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003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80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49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21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38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42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94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159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16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90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0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60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"/>
              </a:defRPr>
            </a:lvl1pPr>
            <a:lvl2pPr marL="839609" indent="-395111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2pPr>
            <a:lvl3pPr marL="12841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3pPr>
            <a:lvl4pPr marL="17286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4pPr>
            <a:lvl5pPr marL="21731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4833937" y="6000353"/>
            <a:ext cx="14716129" cy="9652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51" y="12801600"/>
            <a:ext cx="243776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1" y="12668632"/>
            <a:ext cx="2437765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1" y="12919571"/>
            <a:ext cx="4944542" cy="730250"/>
          </a:xfrm>
          <a:prstGeom prst="rect">
            <a:avLst/>
          </a:prstGeom>
        </p:spPr>
        <p:txBody>
          <a:bodyPr/>
          <a:lstStyle/>
          <a:p>
            <a:fld id="{378AD6C1-6BD0-47F4-BDA8-6C4DE030B508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372370" y="12919571"/>
            <a:ext cx="9645608" cy="730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922585" y="13010554"/>
            <a:ext cx="520971" cy="513597"/>
          </a:xfrm>
        </p:spPr>
        <p:txBody>
          <a:bodyPr/>
          <a:lstStyle/>
          <a:p>
            <a:fld id="{1016B2C1-967E-4449-AA44-F6A4AF0D64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77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7" cy="200025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7" cy="15894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5" y="13001625"/>
            <a:ext cx="494511" cy="5111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40" cy="115728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4"/>
            <a:ext cx="7500940" cy="576858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40" cy="88403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5"/>
            <a:ext cx="15609094" cy="1014412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4"/>
            <a:ext cx="7500940" cy="5304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4"/>
            <a:ext cx="7500940" cy="112156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5" y="13010554"/>
            <a:ext cx="494511" cy="511173"/>
          </a:xfrm>
          <a:prstGeom prst="rect">
            <a:avLst/>
          </a:prstGeom>
          <a:ln w="12700">
            <a:miter lim="400000"/>
          </a:ln>
        </p:spPr>
        <p:txBody>
          <a:bodyPr wrap="none" lIns="71435" tIns="71435" rIns="71435" bIns="71435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17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59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3.jpeg"/><Relationship Id="rId7" Type="http://schemas.openxmlformats.org/officeDocument/2006/relationships/hyperlink" Target="http://www.&#1085;&#1072;&#1096;.&#1076;&#1086;&#1084;.&#1088;&#1092;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rzrf.r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3.jpeg"/><Relationship Id="rId7" Type="http://schemas.openxmlformats.org/officeDocument/2006/relationships/hyperlink" Target="http://www.&#1085;&#1072;&#1096;.&#1076;&#1086;&#1084;.&#1088;&#1092;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ostroy.ru/" TargetMode="External"/><Relationship Id="rId5" Type="http://schemas.openxmlformats.org/officeDocument/2006/relationships/hyperlink" Target="mailto:info@nostroy.ru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3.jpeg"/><Relationship Id="rId7" Type="http://schemas.openxmlformats.org/officeDocument/2006/relationships/hyperlink" Target="http://www.&#1085;&#1072;&#1096;.&#1076;&#1086;&#1084;.&#1088;&#1092;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rzrf.r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3.jpeg"/><Relationship Id="rId7" Type="http://schemas.openxmlformats.org/officeDocument/2006/relationships/hyperlink" Target="http://www.&#1085;&#1072;&#1096;.&#1076;&#1086;&#1084;.&#1088;&#1092;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1496071" y="11758659"/>
            <a:ext cx="1645856" cy="651423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1603260" y="11783749"/>
            <a:ext cx="1431477" cy="636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>
              <a:defRPr sz="3200">
                <a:solidFill>
                  <a:srgbClr val="FFFFFF"/>
                </a:solidFill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r>
              <a:rPr dirty="0"/>
              <a:t>201</a:t>
            </a:r>
            <a:r>
              <a:rPr lang="en-US" dirty="0"/>
              <a:t>9</a:t>
            </a:r>
            <a:r>
              <a:rPr dirty="0"/>
              <a:t> г.</a:t>
            </a:r>
          </a:p>
        </p:txBody>
      </p:sp>
      <p:sp>
        <p:nvSpPr>
          <p:cNvPr id="122" name="Shape 122"/>
          <p:cNvSpPr/>
          <p:nvPr/>
        </p:nvSpPr>
        <p:spPr>
          <a:xfrm>
            <a:off x="9763012" y="10463116"/>
            <a:ext cx="5111971" cy="1129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3200" dirty="0"/>
              <a:t>Национальное</a:t>
            </a:r>
            <a:br>
              <a:rPr sz="3200" dirty="0"/>
            </a:br>
            <a:r>
              <a:rPr sz="3200" dirty="0"/>
              <a:t>объединение строителей </a:t>
            </a:r>
          </a:p>
        </p:txBody>
      </p:sp>
      <p:pic>
        <p:nvPicPr>
          <p:cNvPr id="123" name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578" y="1967158"/>
            <a:ext cx="3704842" cy="264428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22"/>
          <p:cNvSpPr/>
          <p:nvPr/>
        </p:nvSpPr>
        <p:spPr>
          <a:xfrm>
            <a:off x="486124" y="6214146"/>
            <a:ext cx="23411853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7000" dirty="0"/>
              <a:t>Рынок жилищного строительства: переходный период. </a:t>
            </a:r>
          </a:p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7000" dirty="0" smtClean="0"/>
              <a:t>г. Санкт-Петербург и Ленинградская область</a:t>
            </a:r>
            <a:endParaRPr sz="7000" dirty="0"/>
          </a:p>
        </p:txBody>
      </p:sp>
    </p:spTree>
    <p:extLst>
      <p:ext uri="{BB962C8B-B14F-4D97-AF65-F5344CB8AC3E}">
        <p14:creationId xmlns:p14="http://schemas.microsoft.com/office/powerpoint/2010/main" val="8245019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1988837" y="863942"/>
            <a:ext cx="17642991" cy="199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b="1" dirty="0" smtClean="0">
                <a:solidFill>
                  <a:schemeClr val="bg1"/>
                </a:solidFill>
              </a:rPr>
              <a:t>Текущая ситуация на рынке жилищного строительства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в </a:t>
            </a:r>
            <a:r>
              <a:rPr lang="ru-RU" sz="5000" b="1" dirty="0" smtClean="0">
                <a:solidFill>
                  <a:srgbClr val="DA3221"/>
                </a:solidFill>
              </a:rPr>
              <a:t>Ленинградской области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27B716-45A6-411A-9616-A14629638E93}"/>
              </a:ext>
            </a:extLst>
          </p:cNvPr>
          <p:cNvSpPr/>
          <p:nvPr/>
        </p:nvSpPr>
        <p:spPr>
          <a:xfrm>
            <a:off x="9393011" y="13322759"/>
            <a:ext cx="5531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i="1" dirty="0">
                <a:latin typeface="Gotham Pro"/>
              </a:rPr>
              <a:t>*Источник: </a:t>
            </a:r>
            <a:r>
              <a:rPr lang="en-US" sz="2000" i="1" dirty="0" smtClean="0">
                <a:latin typeface="Gotham Pro"/>
                <a:hlinkClick r:id="rId6"/>
              </a:rPr>
              <a:t>www.erzrf.ru</a:t>
            </a:r>
            <a:r>
              <a:rPr lang="ru-RU" sz="2000" i="1" dirty="0" smtClean="0">
                <a:latin typeface="Gotham Pro"/>
              </a:rPr>
              <a:t> / </a:t>
            </a:r>
            <a:r>
              <a:rPr lang="en-US" sz="2000" i="1" dirty="0" smtClean="0">
                <a:latin typeface="Gotham Pro"/>
              </a:rPr>
              <a:t> </a:t>
            </a:r>
            <a:r>
              <a:rPr lang="en-US" sz="2000" i="1" dirty="0" smtClean="0">
                <a:latin typeface="Gotham Pro"/>
                <a:hlinkClick r:id="rId7"/>
              </a:rPr>
              <a:t>www.</a:t>
            </a:r>
            <a:r>
              <a:rPr lang="ru-RU" sz="2000" i="1" dirty="0" err="1" smtClean="0">
                <a:latin typeface="Gotham Pro"/>
                <a:hlinkClick r:id="rId7"/>
              </a:rPr>
              <a:t>наш.дом.рф</a:t>
            </a:r>
            <a:r>
              <a:rPr lang="ru-RU" sz="2000" i="1" dirty="0" smtClean="0">
                <a:latin typeface="Gotham Pro"/>
              </a:rPr>
              <a:t>  </a:t>
            </a:r>
            <a:r>
              <a:rPr lang="en-US" sz="2000" i="1" dirty="0" smtClean="0">
                <a:latin typeface="Gotham Pro"/>
              </a:rPr>
              <a:t> </a:t>
            </a:r>
            <a:endParaRPr lang="ru-RU" sz="2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40427" y="2905069"/>
            <a:ext cx="6599932" cy="1806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Выдано РНС на строительство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600" b="1" i="0" u="none" strike="noStrike" cap="none" spc="0" normalizeH="0" dirty="0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4 441 </a:t>
            </a:r>
            <a:r>
              <a:rPr kumimoji="0" lang="ru-RU" sz="3600" b="1" i="0" u="none" strike="noStrike" cap="none" spc="0" normalizeH="0" dirty="0" err="1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тыс.кв.м</a:t>
            </a:r>
            <a:r>
              <a:rPr kumimoji="0" lang="ru-RU" sz="3600" b="1" i="0" u="none" strike="noStrike" cap="none" spc="0" normalizeH="0" dirty="0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 жилья</a:t>
            </a:r>
            <a:endParaRPr kumimoji="0" lang="ru-RU" sz="3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"/>
              <a:sym typeface="Helvetica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8309109"/>
              </p:ext>
            </p:extLst>
          </p:nvPr>
        </p:nvGraphicFramePr>
        <p:xfrm>
          <a:off x="0" y="3629599"/>
          <a:ext cx="18786021" cy="1002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2501315" y="3299923"/>
            <a:ext cx="0" cy="9923106"/>
          </a:xfrm>
          <a:prstGeom prst="line">
            <a:avLst/>
          </a:prstGeom>
          <a:noFill/>
          <a:ln w="76200" cap="flat">
            <a:solidFill>
              <a:srgbClr val="002060"/>
            </a:solidFill>
            <a:prstDash val="dash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49EFDF1A-D8FD-4931-8748-593663F18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617224"/>
              </p:ext>
            </p:extLst>
          </p:nvPr>
        </p:nvGraphicFramePr>
        <p:xfrm>
          <a:off x="12824740" y="4711328"/>
          <a:ext cx="11226310" cy="821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062273" y="3591126"/>
            <a:ext cx="5925170" cy="1621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Плановые показатели по вводу жилья согласно действующим РНС</a:t>
            </a:r>
            <a:endParaRPr kumimoji="0" lang="ru-RU" sz="32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"/>
              <a:sym typeface="Helvetica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 smtClean="0">
                <a:solidFill>
                  <a:srgbClr val="002060"/>
                </a:solidFill>
              </a:rPr>
              <a:t>10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534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906389"/>
            <a:ext cx="17642991" cy="1906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b="1" dirty="0">
                <a:solidFill>
                  <a:schemeClr val="bg1"/>
                </a:solidFill>
              </a:rPr>
              <a:t>Обеспечение источниками финансирования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жилищного рынка в </a:t>
            </a:r>
            <a:r>
              <a:rPr lang="ru-RU" sz="5000" b="1" dirty="0" smtClean="0">
                <a:solidFill>
                  <a:srgbClr val="DA3221"/>
                </a:solidFill>
              </a:rPr>
              <a:t>Ленинградской области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402342115"/>
              </p:ext>
            </p:extLst>
          </p:nvPr>
        </p:nvGraphicFramePr>
        <p:xfrm>
          <a:off x="530599" y="3223723"/>
          <a:ext cx="9658429" cy="577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0630" y="9361177"/>
            <a:ext cx="8036595" cy="1621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Текущий объем строительства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2400" dirty="0" smtClean="0">
                <a:solidFill>
                  <a:schemeClr val="tx1"/>
                </a:solidFill>
                <a:latin typeface="Gotham Pro"/>
              </a:rPr>
              <a:t>3 925 </a:t>
            </a:r>
            <a:r>
              <a:rPr lang="ru-RU" sz="2400" dirty="0" err="1" smtClean="0">
                <a:solidFill>
                  <a:schemeClr val="tx1"/>
                </a:solidFill>
                <a:latin typeface="Gotham Pro"/>
              </a:rPr>
              <a:t>тыс.кв.м</a:t>
            </a:r>
            <a:r>
              <a:rPr lang="ru-RU" sz="2400" dirty="0">
                <a:solidFill>
                  <a:schemeClr val="tx1"/>
                </a:solidFill>
                <a:latin typeface="Gotham Pro"/>
              </a:rPr>
              <a:t>.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2400" dirty="0" smtClean="0">
                <a:solidFill>
                  <a:schemeClr val="tx1"/>
                </a:solidFill>
                <a:latin typeface="Gotham Pro"/>
              </a:rPr>
              <a:t>92 застройщиков</a:t>
            </a:r>
            <a:endParaRPr lang="ru-RU" sz="2400" dirty="0">
              <a:solidFill>
                <a:schemeClr val="tx1"/>
              </a:solidFill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2400" b="1" dirty="0">
              <a:solidFill>
                <a:srgbClr val="DA3221"/>
              </a:solidFill>
              <a:latin typeface="Gotham Pro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BBBC70-B24F-4555-937A-03767FCAC50F}"/>
              </a:ext>
            </a:extLst>
          </p:cNvPr>
          <p:cNvSpPr/>
          <p:nvPr/>
        </p:nvSpPr>
        <p:spPr>
          <a:xfrm>
            <a:off x="-1084883" y="13285562"/>
            <a:ext cx="5817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Gotham Pro"/>
              </a:rPr>
              <a:t>*Источник: </a:t>
            </a:r>
            <a:r>
              <a:rPr lang="en-US" sz="2000" i="1" dirty="0">
                <a:latin typeface="Gotham Pro"/>
                <a:hlinkClick r:id="rId7"/>
              </a:rPr>
              <a:t>www.</a:t>
            </a:r>
            <a:r>
              <a:rPr lang="ru-RU" sz="2000" i="1" dirty="0" err="1" smtClean="0">
                <a:latin typeface="Gotham Pro"/>
                <a:hlinkClick r:id="rId7"/>
              </a:rPr>
              <a:t>наш.дом.рф</a:t>
            </a:r>
            <a:r>
              <a:rPr lang="ru-RU" sz="2000" i="1" dirty="0" smtClean="0">
                <a:latin typeface="Gotham Pro"/>
              </a:rPr>
              <a:t> </a:t>
            </a:r>
            <a:endParaRPr lang="ru-RU" sz="2000" i="1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A99444E-C045-453F-8CFD-87925B52A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921234"/>
              </p:ext>
            </p:extLst>
          </p:nvPr>
        </p:nvGraphicFramePr>
        <p:xfrm>
          <a:off x="11849749" y="3223723"/>
          <a:ext cx="13154881" cy="967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614668" y="9361177"/>
            <a:ext cx="49747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DA3221"/>
              </a:buClr>
            </a:pPr>
            <a:r>
              <a:rPr lang="ru-RU" sz="2400" b="1" dirty="0">
                <a:solidFill>
                  <a:srgbClr val="DA3221"/>
                </a:solidFill>
                <a:latin typeface="Gotham Pro"/>
              </a:rPr>
              <a:t>Критерии 30/10: </a:t>
            </a:r>
          </a:p>
          <a:p>
            <a:pPr algn="l">
              <a:buClr>
                <a:srgbClr val="DA3221"/>
              </a:buClr>
            </a:pPr>
            <a:r>
              <a:rPr lang="ru-RU" sz="2400" dirty="0" smtClean="0">
                <a:latin typeface="Gotham Pro"/>
              </a:rPr>
              <a:t>2 234 </a:t>
            </a:r>
            <a:r>
              <a:rPr lang="ru-RU" sz="2400" dirty="0" err="1" smtClean="0">
                <a:latin typeface="Gotham Pro"/>
              </a:rPr>
              <a:t>тыс.кв.м</a:t>
            </a:r>
            <a:r>
              <a:rPr lang="ru-RU" sz="2400" dirty="0">
                <a:latin typeface="Gotham Pro"/>
              </a:rPr>
              <a:t>.</a:t>
            </a:r>
          </a:p>
          <a:p>
            <a:pPr algn="l">
              <a:buClr>
                <a:srgbClr val="DA3221"/>
              </a:buClr>
            </a:pPr>
            <a:r>
              <a:rPr lang="ru-RU" sz="2400" dirty="0" smtClean="0">
                <a:latin typeface="Gotham Pro"/>
              </a:rPr>
              <a:t>58 </a:t>
            </a:r>
            <a:r>
              <a:rPr lang="ru-RU" sz="2400" dirty="0">
                <a:latin typeface="Gotham Pro"/>
              </a:rPr>
              <a:t>застройщиков</a:t>
            </a:r>
          </a:p>
          <a:p>
            <a:pPr algn="l">
              <a:buClr>
                <a:srgbClr val="DA3221"/>
              </a:buClr>
            </a:pPr>
            <a:endParaRPr lang="ru-RU" sz="2400" dirty="0">
              <a:latin typeface="Gotham Pro"/>
            </a:endParaRPr>
          </a:p>
          <a:p>
            <a:pPr algn="l">
              <a:buClr>
                <a:srgbClr val="DA3221"/>
              </a:buClr>
            </a:pPr>
            <a:r>
              <a:rPr lang="ru-RU" sz="2400" b="1" dirty="0">
                <a:solidFill>
                  <a:srgbClr val="DA3221"/>
                </a:solidFill>
                <a:latin typeface="Gotham Pro"/>
              </a:rPr>
              <a:t>Проектное финансирование:</a:t>
            </a:r>
          </a:p>
          <a:p>
            <a:pPr algn="l">
              <a:buClr>
                <a:srgbClr val="DA3221"/>
              </a:buClr>
            </a:pPr>
            <a:r>
              <a:rPr lang="ru-RU" sz="2400" dirty="0" smtClean="0">
                <a:latin typeface="Gotham Pro"/>
              </a:rPr>
              <a:t>732 </a:t>
            </a:r>
            <a:r>
              <a:rPr lang="ru-RU" sz="2400" dirty="0" err="1" smtClean="0">
                <a:latin typeface="Gotham Pro"/>
              </a:rPr>
              <a:t>тыс.кв.м</a:t>
            </a:r>
            <a:r>
              <a:rPr lang="ru-RU" sz="2400" dirty="0">
                <a:latin typeface="Gotham Pro"/>
              </a:rPr>
              <a:t>.  </a:t>
            </a:r>
          </a:p>
          <a:p>
            <a:pPr algn="l">
              <a:buClr>
                <a:srgbClr val="DA3221"/>
              </a:buClr>
            </a:pPr>
            <a:r>
              <a:rPr lang="ru-RU" sz="2400" dirty="0" smtClean="0">
                <a:latin typeface="Gotham Pro"/>
              </a:rPr>
              <a:t>16 </a:t>
            </a:r>
            <a:r>
              <a:rPr lang="ru-RU" sz="2400" dirty="0">
                <a:latin typeface="Gotham Pro"/>
              </a:rPr>
              <a:t>застройщиков</a:t>
            </a:r>
          </a:p>
          <a:p>
            <a:pPr algn="l">
              <a:buClr>
                <a:srgbClr val="DA3221"/>
              </a:buClr>
            </a:pPr>
            <a:endParaRPr lang="ru-RU" sz="2400" dirty="0">
              <a:latin typeface="Gotham Pro"/>
            </a:endParaRPr>
          </a:p>
          <a:p>
            <a:pPr algn="l">
              <a:buClr>
                <a:srgbClr val="DA3221"/>
              </a:buClr>
            </a:pPr>
            <a:r>
              <a:rPr lang="ru-RU" sz="2400" b="1" dirty="0">
                <a:solidFill>
                  <a:srgbClr val="DA3221"/>
                </a:solidFill>
                <a:latin typeface="Gotham Pro"/>
              </a:rPr>
              <a:t>Иное: </a:t>
            </a:r>
          </a:p>
          <a:p>
            <a:pPr algn="l">
              <a:buClr>
                <a:srgbClr val="DA3221"/>
              </a:buClr>
            </a:pPr>
            <a:r>
              <a:rPr lang="ru-RU" sz="2400" dirty="0" smtClean="0">
                <a:latin typeface="Gotham Pro"/>
              </a:rPr>
              <a:t>959 </a:t>
            </a:r>
            <a:r>
              <a:rPr lang="ru-RU" sz="2400" dirty="0" err="1" smtClean="0">
                <a:latin typeface="Gotham Pro"/>
              </a:rPr>
              <a:t>тыс.кв.м</a:t>
            </a:r>
            <a:r>
              <a:rPr lang="ru-RU" sz="2400" dirty="0">
                <a:latin typeface="Gotham Pro"/>
              </a:rPr>
              <a:t>. 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072565" y="3223723"/>
            <a:ext cx="0" cy="9923106"/>
          </a:xfrm>
          <a:prstGeom prst="line">
            <a:avLst/>
          </a:prstGeom>
          <a:noFill/>
          <a:ln w="76200" cap="flat">
            <a:solidFill>
              <a:srgbClr val="002060"/>
            </a:solidFill>
            <a:prstDash val="dash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 smtClean="0">
                <a:solidFill>
                  <a:srgbClr val="002060"/>
                </a:solidFill>
              </a:rPr>
              <a:t>11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029493" y="3374663"/>
            <a:ext cx="55226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rgbClr val="DA3221"/>
                </a:solidFill>
              </a:rPr>
              <a:t>6 банков</a:t>
            </a:r>
            <a:endParaRPr lang="ru-RU" sz="9600" b="1" cap="none" spc="0" dirty="0">
              <a:ln/>
              <a:solidFill>
                <a:srgbClr val="DA32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68225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871158"/>
            <a:ext cx="17212586" cy="197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>
                <a:solidFill>
                  <a:schemeClr val="bg1"/>
                </a:solidFill>
              </a:rPr>
              <a:t>Меры по увеличению доступности </a:t>
            </a:r>
            <a:endParaRPr lang="ru-RU" sz="5200" dirty="0" smtClean="0">
              <a:solidFill>
                <a:schemeClr val="bg1"/>
              </a:solidFill>
            </a:endParaRPr>
          </a:p>
          <a:p>
            <a:r>
              <a:rPr lang="ru-RU" sz="5200" dirty="0" smtClean="0">
                <a:solidFill>
                  <a:schemeClr val="bg1"/>
                </a:solidFill>
              </a:rPr>
              <a:t>проектного </a:t>
            </a:r>
            <a:r>
              <a:rPr lang="ru-RU" sz="5200" dirty="0">
                <a:solidFill>
                  <a:schemeClr val="bg1"/>
                </a:solidFill>
              </a:rPr>
              <a:t>финансирования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6659899"/>
              </p:ext>
            </p:extLst>
          </p:nvPr>
        </p:nvGraphicFramePr>
        <p:xfrm>
          <a:off x="818155" y="3810000"/>
          <a:ext cx="22747690" cy="569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95829" y="10378481"/>
            <a:ext cx="11792342" cy="1621593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R="0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800" b="1" dirty="0" smtClean="0">
                <a:solidFill>
                  <a:schemeClr val="bg1"/>
                </a:solidFill>
                <a:latin typeface="Gotham Pro"/>
              </a:rPr>
              <a:t>Стандарт </a:t>
            </a:r>
          </a:p>
          <a:p>
            <a:pPr marR="0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800" b="1" dirty="0" smtClean="0">
                <a:solidFill>
                  <a:schemeClr val="bg1"/>
                </a:solidFill>
                <a:latin typeface="Gotham Pro"/>
              </a:rPr>
              <a:t>«Проектное финансирование»</a:t>
            </a:r>
            <a:endParaRPr kumimoji="0" lang="ru-RU" sz="4800" b="1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Gotham Pro"/>
              <a:sym typeface="Helvetica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 smtClean="0">
                <a:solidFill>
                  <a:srgbClr val="002060"/>
                </a:solidFill>
              </a:rPr>
              <a:t>12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622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1284189"/>
            <a:ext cx="17212586" cy="115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6000" b="1" dirty="0" smtClean="0">
                <a:solidFill>
                  <a:schemeClr val="bg1"/>
                </a:solidFill>
              </a:rPr>
              <a:t>Изменения в №73-ФЗ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pic>
        <p:nvPicPr>
          <p:cNvPr id="1026" name="Picture 2" descr="Картинки по запросу 73 фз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140" y="3350764"/>
            <a:ext cx="3197225" cy="41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947" y="8564269"/>
            <a:ext cx="3196418" cy="3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1626" y="3417444"/>
            <a:ext cx="16839494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3200" b="1" dirty="0">
                <a:solidFill>
                  <a:srgbClr val="002060"/>
                </a:solidFill>
                <a:latin typeface="Gotham Pro"/>
                <a:cs typeface="Arial" charset="0"/>
              </a:rPr>
              <a:t>Предлагаемая П</a:t>
            </a:r>
            <a:r>
              <a:rPr lang="ru-RU" sz="3200" b="1" dirty="0">
                <a:solidFill>
                  <a:srgbClr val="002060"/>
                </a:solidFill>
                <a:latin typeface="Gotham Pro"/>
              </a:rPr>
              <a:t>роектом </a:t>
            </a:r>
            <a:r>
              <a:rPr lang="ru-RU" sz="3200" b="1" dirty="0" smtClean="0">
                <a:solidFill>
                  <a:srgbClr val="002060"/>
                </a:solidFill>
                <a:latin typeface="Gotham Pro"/>
              </a:rPr>
              <a:t>концепция: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не основана на требованиях международного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законодательства; 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не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устанавливает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порядок формирования отчетной документации, необходимой для выполнения международных обязательств по 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Конвенции;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является трудно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реализуемой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и сделает невозможным оперативное изменения зон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охраны;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не определяет критерии крупномасштабности работ по строительству и не отсылает к подзаконному правовому акту, который будет устанавливать такие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критерии;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не устанавливает круг лиц, которые должны выступать заказчиками работ, подлежащих оценке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воздействия.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otham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9120" y="8240162"/>
            <a:ext cx="12192000" cy="46935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Gotham Pro"/>
              </a:rPr>
              <a:t>Предлагается: 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ввести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в Закон №73-ФЗ понятие объекта всемирного культурного наследия, которое не будет тождественно понятию объекта культурного наследия, и установить специальные механизмы его охраны (границы, буферная зоны и план управления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);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Заменить разрешительный характер на уведомительный;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дополнить полномочия федеральных органов государственной власти в вопросах формирования отчётной документации, необходимой для выполнения международных обязательств по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Конвенции.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 smtClean="0">
                <a:solidFill>
                  <a:srgbClr val="002060"/>
                </a:solidFill>
              </a:rPr>
              <a:t>13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761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871158"/>
            <a:ext cx="17212586" cy="197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 smtClean="0">
                <a:solidFill>
                  <a:schemeClr val="bg1"/>
                </a:solidFill>
              </a:rPr>
              <a:t>Роль Ассоциации </a:t>
            </a:r>
          </a:p>
          <a:p>
            <a:r>
              <a:rPr lang="ru-RU" sz="5200" dirty="0" smtClean="0">
                <a:solidFill>
                  <a:schemeClr val="bg1"/>
                </a:solidFill>
              </a:rPr>
              <a:t>«Национальное объединение строителей»</a:t>
            </a:r>
            <a:endParaRPr lang="ru-RU" sz="52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3227843"/>
            <a:ext cx="7789716" cy="101463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1626" y="3836186"/>
            <a:ext cx="140626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Gotham Pro"/>
                <a:cs typeface="Arial" charset="0"/>
              </a:rPr>
              <a:t>Механизмы и инструменты участия в регулировании отрасли и ее отдельных сегментов и направлений</a:t>
            </a:r>
            <a:r>
              <a:rPr lang="ru-RU" sz="3200" b="1" dirty="0" smtClean="0">
                <a:solidFill>
                  <a:srgbClr val="002060"/>
                </a:solidFill>
                <a:latin typeface="Gotham Pro"/>
              </a:rPr>
              <a:t>: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Взаимодействие с аппаратом курирующего Вице-премьера,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Взаимодействие с руководством Минстроя России и профильными департаментами, 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Участие в работе межведомственных рабочих групп,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Членство в экспертных советах. 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otham Pr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62250" y="8325727"/>
            <a:ext cx="12192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Gotham Pro"/>
              </a:rPr>
              <a:t>Экспертиза НПА: 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Экспертный совет НОСТРОЙ по вопросам совершенствования законодательства, 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Научно-консультативная комиссия НОСТРОЙ по вопросам анализа правоприменительной, в том числе судебной, практики, </a:t>
            </a:r>
          </a:p>
          <a:p>
            <a:pPr marL="457200" indent="-457200" algn="just">
              <a:spcAft>
                <a:spcPts val="600"/>
              </a:spcAft>
              <a:buClr>
                <a:srgbClr val="DA3221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Технический совет НОСТРОЙ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Pro"/>
              </a:rPr>
              <a:t>по вопросам технического регулирования, нормирования и оценки соответствия в строительстве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769F3B-5566-49B9-A6FD-7953D715ECA3}"/>
              </a:ext>
            </a:extLst>
          </p:cNvPr>
          <p:cNvSpPr/>
          <p:nvPr/>
        </p:nvSpPr>
        <p:spPr>
          <a:xfrm>
            <a:off x="23639316" y="12992100"/>
            <a:ext cx="735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14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8010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Contacts"/>
          <p:cNvSpPr txBox="1"/>
          <p:nvPr/>
        </p:nvSpPr>
        <p:spPr>
          <a:xfrm>
            <a:off x="2918375" y="7116437"/>
            <a:ext cx="3551436" cy="1159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ctr"/>
            <a:r>
              <a:rPr lang="ru-RU" dirty="0"/>
              <a:t>Контакты</a:t>
            </a:r>
            <a:endParaRPr dirty="0"/>
          </a:p>
        </p:txBody>
      </p:sp>
      <p:pic>
        <p:nvPicPr>
          <p:cNvPr id="621" name="image11.png" descr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09176" y="4336612"/>
            <a:ext cx="1969835" cy="1405943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Прямоугольник"/>
          <p:cNvSpPr/>
          <p:nvPr/>
        </p:nvSpPr>
        <p:spPr>
          <a:xfrm>
            <a:off x="9619846" y="2099036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3" name="123242 Moscow, Russian Federation…"/>
          <p:cNvSpPr txBox="1"/>
          <p:nvPr/>
        </p:nvSpPr>
        <p:spPr>
          <a:xfrm>
            <a:off x="9959106" y="4704436"/>
            <a:ext cx="4999171" cy="849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123242 </a:t>
            </a:r>
            <a:r>
              <a:rPr lang="ru-RU" dirty="0"/>
              <a:t>Российская Федерация, Москва, ул. Малая Грузинская, д. 3</a:t>
            </a:r>
            <a:endParaRPr dirty="0"/>
          </a:p>
        </p:txBody>
      </p:sp>
      <p:sp>
        <p:nvSpPr>
          <p:cNvPr id="624" name="Прямоугольник"/>
          <p:cNvSpPr/>
          <p:nvPr/>
        </p:nvSpPr>
        <p:spPr>
          <a:xfrm>
            <a:off x="15689411" y="2099036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5" name="Tel / fax…"/>
          <p:cNvSpPr txBox="1"/>
          <p:nvPr/>
        </p:nvSpPr>
        <p:spPr>
          <a:xfrm>
            <a:off x="16028671" y="4667913"/>
            <a:ext cx="4999174" cy="125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dirty="0"/>
              <a:t>Тел.</a:t>
            </a:r>
            <a:r>
              <a:rPr lang="en-US" dirty="0"/>
              <a:t>/</a:t>
            </a:r>
            <a:r>
              <a:rPr lang="ru-RU" dirty="0"/>
              <a:t>факс</a:t>
            </a:r>
            <a:endParaRPr dirty="0"/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+7 (495) 987-31-50</a:t>
            </a:r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+7 (495) 987-31-49</a:t>
            </a:r>
          </a:p>
        </p:txBody>
      </p:sp>
      <p:sp>
        <p:nvSpPr>
          <p:cNvPr id="626" name="Прямоугольник"/>
          <p:cNvSpPr/>
          <p:nvPr/>
        </p:nvSpPr>
        <p:spPr>
          <a:xfrm>
            <a:off x="9619846" y="7098907"/>
            <a:ext cx="5382440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7" name="E-mail: info@nostroy.ru"/>
          <p:cNvSpPr txBox="1"/>
          <p:nvPr/>
        </p:nvSpPr>
        <p:spPr>
          <a:xfrm>
            <a:off x="9959106" y="9901166"/>
            <a:ext cx="4999174" cy="785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E-mail: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info@nostroy.ru</a:t>
            </a:r>
          </a:p>
        </p:txBody>
      </p:sp>
      <p:sp>
        <p:nvSpPr>
          <p:cNvPr id="628" name="Прямоугольник"/>
          <p:cNvSpPr/>
          <p:nvPr/>
        </p:nvSpPr>
        <p:spPr>
          <a:xfrm>
            <a:off x="15689411" y="7098907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9" name="www.nostroy.ru"/>
          <p:cNvSpPr txBox="1"/>
          <p:nvPr/>
        </p:nvSpPr>
        <p:spPr>
          <a:xfrm>
            <a:off x="16028671" y="10266926"/>
            <a:ext cx="4999174" cy="43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otham Pro Light Regular"/>
                <a:ea typeface="Gotham Pro Light Regular"/>
                <a:cs typeface="Gotham Pro Light Regular"/>
                <a:sym typeface="Gotham Pro Light Regular"/>
                <a:hlinkClick r:id="" action="ppaction://noaction"/>
              </a:defRPr>
            </a:lvl1pPr>
          </a:lstStyle>
          <a:p>
            <a:r>
              <a:rPr>
                <a:hlinkClick r:id="rId6"/>
              </a:rPr>
              <a:t>www.nostroy.ru</a:t>
            </a:r>
          </a:p>
        </p:txBody>
      </p:sp>
      <p:pic>
        <p:nvPicPr>
          <p:cNvPr id="630" name="image49.png" descr="image4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56786" y="7439910"/>
            <a:ext cx="971561" cy="97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image50.png" descr="image5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925022" y="2415954"/>
            <a:ext cx="1136691" cy="1136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image51.png" descr="image5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065475" y="2426429"/>
            <a:ext cx="583196" cy="97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image52.png" descr="image52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024798" y="7482175"/>
            <a:ext cx="1136691" cy="8616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87001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4968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1984074" y="1401592"/>
            <a:ext cx="17909988" cy="91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600" dirty="0" smtClean="0">
                <a:solidFill>
                  <a:schemeClr val="bg1"/>
                </a:solidFill>
              </a:rPr>
              <a:t>Показатели Нац.проекта «Жилье и городская среда»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87345074"/>
              </p:ext>
            </p:extLst>
          </p:nvPr>
        </p:nvGraphicFramePr>
        <p:xfrm>
          <a:off x="10854813" y="3027441"/>
          <a:ext cx="9039249" cy="533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89585515"/>
              </p:ext>
            </p:extLst>
          </p:nvPr>
        </p:nvGraphicFramePr>
        <p:xfrm>
          <a:off x="10854813" y="8361946"/>
          <a:ext cx="9039249" cy="507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95681236"/>
              </p:ext>
            </p:extLst>
          </p:nvPr>
        </p:nvGraphicFramePr>
        <p:xfrm>
          <a:off x="490627" y="3027441"/>
          <a:ext cx="8483826" cy="533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602892850"/>
              </p:ext>
            </p:extLst>
          </p:nvPr>
        </p:nvGraphicFramePr>
        <p:xfrm>
          <a:off x="490627" y="8361946"/>
          <a:ext cx="8483826" cy="507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 smtClean="0">
                <a:solidFill>
                  <a:srgbClr val="002060"/>
                </a:solidFill>
              </a:rPr>
              <a:t>2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24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863942"/>
            <a:ext cx="17642991" cy="199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Текущий </a:t>
            </a:r>
            <a:r>
              <a:rPr lang="ru-RU" sz="5000" dirty="0" smtClean="0">
                <a:solidFill>
                  <a:schemeClr val="bg1"/>
                </a:solidFill>
              </a:rPr>
              <a:t>объем строительства и ввода жилья в </a:t>
            </a:r>
            <a:r>
              <a:rPr lang="ru-RU" sz="5000" b="1" dirty="0" smtClean="0">
                <a:solidFill>
                  <a:srgbClr val="DA3221"/>
                </a:solidFill>
              </a:rPr>
              <a:t>РФ</a:t>
            </a:r>
            <a:r>
              <a:rPr lang="ru-RU" sz="5000" dirty="0" smtClean="0">
                <a:solidFill>
                  <a:schemeClr val="bg1"/>
                </a:solidFill>
              </a:rPr>
              <a:t>, </a:t>
            </a:r>
            <a:r>
              <a:rPr lang="ru-RU" sz="5000" dirty="0" err="1" smtClean="0">
                <a:solidFill>
                  <a:schemeClr val="bg1"/>
                </a:solidFill>
              </a:rPr>
              <a:t>тыс.кв.м</a:t>
            </a:r>
            <a:endParaRPr lang="ru-RU" sz="5000" dirty="0" smtClean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27B716-45A6-411A-9616-A14629638E93}"/>
              </a:ext>
            </a:extLst>
          </p:cNvPr>
          <p:cNvSpPr/>
          <p:nvPr/>
        </p:nvSpPr>
        <p:spPr>
          <a:xfrm>
            <a:off x="120808" y="13074638"/>
            <a:ext cx="581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i="1" dirty="0">
                <a:latin typeface="Gotham Pro"/>
              </a:rPr>
              <a:t>*Источник: </a:t>
            </a:r>
            <a:r>
              <a:rPr lang="en-US" sz="3200" i="1" dirty="0">
                <a:latin typeface="Gotham Pro"/>
              </a:rPr>
              <a:t>www.</a:t>
            </a:r>
            <a:r>
              <a:rPr lang="ru-RU" sz="3200" i="1" dirty="0" err="1">
                <a:latin typeface="Gotham Pro"/>
              </a:rPr>
              <a:t>наш.дом.рф</a:t>
            </a:r>
            <a:endParaRPr lang="ru-RU" sz="3200" i="1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9EFDF1A-D8FD-4931-8748-593663F18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365908"/>
              </p:ext>
            </p:extLst>
          </p:nvPr>
        </p:nvGraphicFramePr>
        <p:xfrm>
          <a:off x="816677" y="3239589"/>
          <a:ext cx="19503323" cy="931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96242" y="11344650"/>
            <a:ext cx="1143000" cy="513597"/>
          </a:xfrm>
          <a:prstGeom prst="rect">
            <a:avLst/>
          </a:prstGeom>
          <a:solidFill>
            <a:srgbClr val="383345"/>
          </a:solidFill>
          <a:ln>
            <a:solidFill>
              <a:srgbClr val="38334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+20%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220" y="11344649"/>
            <a:ext cx="1143000" cy="5135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65E00"/>
                </a:solidFill>
              </a:rPr>
              <a:t>-14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65E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65E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8198" y="11344648"/>
            <a:ext cx="1143000" cy="513597"/>
          </a:xfrm>
          <a:prstGeom prst="rect">
            <a:avLst/>
          </a:prstGeom>
          <a:solidFill>
            <a:srgbClr val="383345"/>
          </a:solidFill>
          <a:ln>
            <a:solidFill>
              <a:srgbClr val="38334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+9%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54176" y="11344647"/>
            <a:ext cx="1143000" cy="513597"/>
          </a:xfrm>
          <a:prstGeom prst="rect">
            <a:avLst/>
          </a:prstGeom>
          <a:solidFill>
            <a:srgbClr val="383345"/>
          </a:solidFill>
          <a:ln>
            <a:solidFill>
              <a:srgbClr val="38334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+12%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40154" y="11344646"/>
            <a:ext cx="1143000" cy="513597"/>
          </a:xfrm>
          <a:prstGeom prst="rect">
            <a:avLst/>
          </a:prstGeom>
          <a:solidFill>
            <a:srgbClr val="383345"/>
          </a:solidFill>
          <a:ln>
            <a:solidFill>
              <a:srgbClr val="38334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+6%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26132" y="11344646"/>
            <a:ext cx="1143000" cy="513597"/>
          </a:xfrm>
          <a:prstGeom prst="rect">
            <a:avLst/>
          </a:prstGeom>
          <a:solidFill>
            <a:srgbClr val="383345"/>
          </a:solidFill>
          <a:ln>
            <a:solidFill>
              <a:srgbClr val="38334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+3%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12110" y="11344645"/>
            <a:ext cx="1143000" cy="513597"/>
          </a:xfrm>
          <a:prstGeom prst="rect">
            <a:avLst/>
          </a:prstGeom>
          <a:solidFill>
            <a:srgbClr val="383345"/>
          </a:solidFill>
          <a:ln>
            <a:solidFill>
              <a:srgbClr val="38334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+4%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98088" y="11344644"/>
            <a:ext cx="1143000" cy="513597"/>
          </a:xfrm>
          <a:prstGeom prst="rect">
            <a:avLst/>
          </a:prstGeom>
          <a:solidFill>
            <a:srgbClr val="383345"/>
          </a:solidFill>
          <a:ln>
            <a:solidFill>
              <a:srgbClr val="38334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-4%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33372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20702058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863942"/>
            <a:ext cx="18136663" cy="199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 smtClean="0">
                <a:solidFill>
                  <a:schemeClr val="bg1"/>
                </a:solidFill>
              </a:rPr>
              <a:t>Распределение жилищного рынка </a:t>
            </a:r>
            <a:r>
              <a:rPr lang="ru-RU" sz="5000" b="1" dirty="0" smtClean="0">
                <a:solidFill>
                  <a:srgbClr val="DA3221"/>
                </a:solidFill>
              </a:rPr>
              <a:t>РФ</a:t>
            </a:r>
            <a:r>
              <a:rPr lang="ru-RU" sz="5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5000" dirty="0" smtClean="0">
                <a:solidFill>
                  <a:schemeClr val="bg1"/>
                </a:solidFill>
              </a:rPr>
              <a:t>по </a:t>
            </a:r>
            <a:r>
              <a:rPr lang="ru-RU" sz="5000" dirty="0">
                <a:solidFill>
                  <a:schemeClr val="bg1"/>
                </a:solidFill>
              </a:rPr>
              <a:t>источникам </a:t>
            </a:r>
            <a:r>
              <a:rPr lang="ru-RU" sz="5000" dirty="0" smtClean="0">
                <a:solidFill>
                  <a:schemeClr val="bg1"/>
                </a:solidFill>
              </a:rPr>
              <a:t>финансирования</a:t>
            </a:r>
            <a:endParaRPr lang="ru-RU" sz="5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61967376"/>
              </p:ext>
            </p:extLst>
          </p:nvPr>
        </p:nvGraphicFramePr>
        <p:xfrm>
          <a:off x="318329" y="3501309"/>
          <a:ext cx="10849024" cy="899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566710" y="3612257"/>
            <a:ext cx="12408407" cy="9377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Текущий объем строительства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solidFill>
                  <a:schemeClr val="tx1"/>
                </a:solidFill>
                <a:latin typeface="Gotham Pro"/>
              </a:rPr>
              <a:t>113 </a:t>
            </a:r>
            <a:r>
              <a:rPr lang="ru-RU" sz="4000" dirty="0" err="1">
                <a:solidFill>
                  <a:schemeClr val="tx1"/>
                </a:solidFill>
                <a:latin typeface="Gotham Pro"/>
              </a:rPr>
              <a:t>млн.кв.м</a:t>
            </a:r>
            <a:r>
              <a:rPr lang="ru-RU" sz="4000" dirty="0">
                <a:solidFill>
                  <a:schemeClr val="tx1"/>
                </a:solidFill>
                <a:latin typeface="Gotham Pro"/>
              </a:rPr>
              <a:t>. (</a:t>
            </a:r>
            <a:r>
              <a:rPr lang="ru-RU" sz="4000" i="1" dirty="0">
                <a:solidFill>
                  <a:schemeClr val="tx1"/>
                </a:solidFill>
                <a:latin typeface="Gotham Pro"/>
              </a:rPr>
              <a:t>без учета проблемных объектов</a:t>
            </a:r>
            <a:r>
              <a:rPr lang="ru-RU" sz="4000" dirty="0">
                <a:solidFill>
                  <a:schemeClr val="tx1"/>
                </a:solidFill>
                <a:latin typeface="Gotham Pro"/>
              </a:rPr>
              <a:t>)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4000" b="1" dirty="0">
              <a:solidFill>
                <a:srgbClr val="DA3221"/>
              </a:solidFill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Критерии 30/10</a:t>
            </a:r>
            <a:r>
              <a:rPr lang="ru-RU" sz="4000" b="1" dirty="0">
                <a:solidFill>
                  <a:srgbClr val="DA3221"/>
                </a:solidFill>
                <a:latin typeface="Gotham Pro"/>
              </a:rPr>
              <a:t>: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latin typeface="Gotham Pro"/>
              </a:rPr>
              <a:t>73,6</a:t>
            </a:r>
            <a:r>
              <a:rPr kumimoji="0" lang="ru-R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 </a:t>
            </a:r>
            <a:r>
              <a:rPr kumimoji="0" lang="ru-RU" sz="4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млн.кв.м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4000" dirty="0"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1" i="0" u="none" strike="noStrike" cap="none" spc="0" normalizeH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Проектное финансирование: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latin typeface="Gotham Pro"/>
              </a:rPr>
              <a:t>24,2 </a:t>
            </a:r>
            <a:r>
              <a:rPr lang="ru-RU" sz="4000" dirty="0" err="1">
                <a:latin typeface="Gotham Pro"/>
              </a:rPr>
              <a:t>млн.кв.м</a:t>
            </a:r>
            <a:r>
              <a:rPr lang="ru-RU" sz="4000" dirty="0">
                <a:latin typeface="Gotham Pro"/>
              </a:rPr>
              <a:t>.  </a:t>
            </a:r>
            <a:endParaRPr kumimoji="0" lang="ru-RU" sz="4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"/>
              <a:sym typeface="Helvetica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4000" dirty="0"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b="1" dirty="0">
                <a:solidFill>
                  <a:srgbClr val="DA3221"/>
                </a:solidFill>
                <a:latin typeface="Gotham Pro"/>
              </a:rPr>
              <a:t>Иное: </a:t>
            </a:r>
            <a:r>
              <a:rPr kumimoji="0" lang="ru-R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15,2 </a:t>
            </a:r>
            <a:r>
              <a:rPr kumimoji="0" lang="ru-RU" sz="4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млн.кв.м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 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>
                <a:latin typeface="Gotham Pro"/>
              </a:rPr>
              <a:t>	</a:t>
            </a:r>
            <a:r>
              <a:rPr lang="ru-RU" sz="4000" dirty="0" smtClean="0">
                <a:latin typeface="Gotham Pro"/>
              </a:rPr>
              <a:t>7,1</a:t>
            </a:r>
            <a:r>
              <a:rPr kumimoji="0" lang="ru-R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 </a:t>
            </a:r>
            <a:r>
              <a:rPr kumimoji="0" lang="ru-RU" sz="4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млн.кв.м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 – собственные средства </a:t>
            </a:r>
            <a:r>
              <a:rPr kumimoji="0" lang="ru-R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застройщика (ввод до 01.07.2020 г.)</a:t>
            </a:r>
            <a:endParaRPr kumimoji="0" lang="ru-RU" sz="4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"/>
              <a:sym typeface="Helvetica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>
                <a:latin typeface="Gotham Pro"/>
              </a:rPr>
              <a:t>	</a:t>
            </a:r>
            <a:r>
              <a:rPr lang="ru-RU" sz="4000" dirty="0" smtClean="0">
                <a:latin typeface="Gotham Pro"/>
              </a:rPr>
              <a:t>7,8 </a:t>
            </a:r>
            <a:r>
              <a:rPr lang="ru-RU" sz="4000" dirty="0" err="1">
                <a:latin typeface="Gotham Pro"/>
              </a:rPr>
              <a:t>млн.кв.м</a:t>
            </a:r>
            <a:r>
              <a:rPr lang="ru-RU" sz="4000" dirty="0">
                <a:latin typeface="Gotham Pro"/>
              </a:rPr>
              <a:t>. – строительство не </a:t>
            </a:r>
            <a:r>
              <a:rPr lang="ru-RU" sz="4000" dirty="0" smtClean="0">
                <a:latin typeface="Gotham Pro"/>
              </a:rPr>
              <a:t>начато или продажи составляют менее 5% от объема</a:t>
            </a:r>
            <a:endParaRPr lang="ru-RU" sz="4000" dirty="0"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	</a:t>
            </a:r>
            <a:r>
              <a:rPr kumimoji="0" lang="ru-R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0,4 </a:t>
            </a:r>
            <a:r>
              <a:rPr kumimoji="0" lang="ru-RU" sz="4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млн.кв.м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 – информация отсутствует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2CCACC9-02C7-4252-AA8C-4B047EE42674}"/>
              </a:ext>
            </a:extLst>
          </p:cNvPr>
          <p:cNvSpPr/>
          <p:nvPr/>
        </p:nvSpPr>
        <p:spPr>
          <a:xfrm>
            <a:off x="-1182060" y="13254335"/>
            <a:ext cx="5817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Gotham Pro"/>
              </a:rPr>
              <a:t>*Источник: Банк России</a:t>
            </a:r>
            <a:endParaRPr lang="ru-RU" sz="2400" i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 smtClean="0">
                <a:solidFill>
                  <a:srgbClr val="002060"/>
                </a:solidFill>
              </a:rPr>
              <a:t>4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243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863942"/>
            <a:ext cx="17642991" cy="199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Распределение рынка проектного финансирования </a:t>
            </a:r>
            <a:r>
              <a:rPr lang="ru-RU" sz="5000" b="1" dirty="0" smtClean="0">
                <a:solidFill>
                  <a:srgbClr val="DA3221"/>
                </a:solidFill>
              </a:rPr>
              <a:t>РФ</a:t>
            </a:r>
            <a:r>
              <a:rPr lang="ru-RU" sz="5000" dirty="0" smtClean="0">
                <a:solidFill>
                  <a:srgbClr val="DA3221"/>
                </a:solidFill>
              </a:rPr>
              <a:t> </a:t>
            </a:r>
            <a:endParaRPr lang="ru-RU" sz="5000" dirty="0">
              <a:solidFill>
                <a:srgbClr val="DA3221"/>
              </a:solidFill>
            </a:endParaRPr>
          </a:p>
          <a:p>
            <a:r>
              <a:rPr lang="ru-RU" sz="5000" dirty="0">
                <a:solidFill>
                  <a:schemeClr val="bg1"/>
                </a:solidFill>
              </a:rPr>
              <a:t>по банкам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A99444E-C045-453F-8CFD-87925B52A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614634"/>
              </p:ext>
            </p:extLst>
          </p:nvPr>
        </p:nvGraphicFramePr>
        <p:xfrm>
          <a:off x="318328" y="3501309"/>
          <a:ext cx="21931388" cy="899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4F44659-E0A7-4153-A9E9-03EDA866EC4F}"/>
              </a:ext>
            </a:extLst>
          </p:cNvPr>
          <p:cNvSpPr/>
          <p:nvPr/>
        </p:nvSpPr>
        <p:spPr>
          <a:xfrm>
            <a:off x="-74485" y="13100663"/>
            <a:ext cx="581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Gotham Pro"/>
              </a:rPr>
              <a:t>*Источник: </a:t>
            </a:r>
            <a:r>
              <a:rPr lang="ru-RU" sz="3200" i="1" dirty="0" smtClean="0">
                <a:latin typeface="Gotham Pro"/>
              </a:rPr>
              <a:t>АО «ДОМ.РФ»</a:t>
            </a:r>
            <a:endParaRPr lang="ru-RU" sz="3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01796" y="3638895"/>
            <a:ext cx="53832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rgbClr val="DA3221"/>
                </a:solidFill>
              </a:rPr>
              <a:t>24 банка</a:t>
            </a:r>
            <a:endParaRPr lang="ru-RU" sz="9600" b="1" cap="none" spc="0" dirty="0">
              <a:ln/>
              <a:solidFill>
                <a:srgbClr val="DA3221"/>
              </a:solidFill>
              <a:effectLst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 smtClean="0">
                <a:solidFill>
                  <a:srgbClr val="002060"/>
                </a:solidFill>
              </a:rPr>
              <a:t>5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478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1325607"/>
            <a:ext cx="17642991" cy="106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Текущий объем </a:t>
            </a:r>
            <a:r>
              <a:rPr lang="ru-RU" sz="5000" dirty="0" smtClean="0">
                <a:solidFill>
                  <a:schemeClr val="bg1"/>
                </a:solidFill>
              </a:rPr>
              <a:t>строительства в </a:t>
            </a:r>
            <a:r>
              <a:rPr lang="ru-RU" sz="5000" b="1" dirty="0" smtClean="0">
                <a:solidFill>
                  <a:srgbClr val="DA3221"/>
                </a:solidFill>
              </a:rPr>
              <a:t>СЗФО</a:t>
            </a:r>
            <a:r>
              <a:rPr lang="ru-RU" sz="5000" dirty="0" smtClean="0">
                <a:solidFill>
                  <a:schemeClr val="bg1"/>
                </a:solidFill>
              </a:rPr>
              <a:t>, </a:t>
            </a:r>
            <a:r>
              <a:rPr lang="ru-RU" sz="5000" dirty="0" err="1" smtClean="0">
                <a:solidFill>
                  <a:schemeClr val="bg1"/>
                </a:solidFill>
              </a:rPr>
              <a:t>тыс.кв.м</a:t>
            </a:r>
            <a:r>
              <a:rPr lang="ru-RU" sz="50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27B716-45A6-411A-9616-A14629638E93}"/>
              </a:ext>
            </a:extLst>
          </p:cNvPr>
          <p:cNvSpPr/>
          <p:nvPr/>
        </p:nvSpPr>
        <p:spPr>
          <a:xfrm>
            <a:off x="120808" y="13074638"/>
            <a:ext cx="581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i="1" dirty="0">
                <a:latin typeface="Gotham Pro"/>
              </a:rPr>
              <a:t>*Источник: </a:t>
            </a:r>
            <a:r>
              <a:rPr lang="en-US" sz="3200" i="1" dirty="0">
                <a:latin typeface="Gotham Pro"/>
              </a:rPr>
              <a:t>www.</a:t>
            </a:r>
            <a:r>
              <a:rPr lang="ru-RU" sz="3200" i="1" dirty="0" err="1">
                <a:latin typeface="Gotham Pro"/>
              </a:rPr>
              <a:t>наш.дом.рф</a:t>
            </a:r>
            <a:endParaRPr lang="ru-RU" sz="3200" i="1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9EFDF1A-D8FD-4931-8748-593663F18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229095"/>
              </p:ext>
            </p:extLst>
          </p:nvPr>
        </p:nvGraphicFramePr>
        <p:xfrm>
          <a:off x="816677" y="3044824"/>
          <a:ext cx="19503323" cy="1037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 smtClean="0">
                <a:solidFill>
                  <a:srgbClr val="002060"/>
                </a:solidFill>
              </a:rPr>
              <a:t>6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566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863942"/>
            <a:ext cx="17642991" cy="199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Распределение рынка </a:t>
            </a:r>
            <a:r>
              <a:rPr lang="ru-RU" sz="5000" b="1" dirty="0" smtClean="0">
                <a:solidFill>
                  <a:srgbClr val="DA3221"/>
                </a:solidFill>
              </a:rPr>
              <a:t>СЗФО</a:t>
            </a:r>
            <a:r>
              <a:rPr lang="ru-RU" sz="5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5000" dirty="0" smtClean="0">
                <a:solidFill>
                  <a:schemeClr val="bg1"/>
                </a:solidFill>
              </a:rPr>
              <a:t>по </a:t>
            </a:r>
            <a:r>
              <a:rPr lang="ru-RU" sz="5000" dirty="0">
                <a:solidFill>
                  <a:schemeClr val="bg1"/>
                </a:solidFill>
              </a:rPr>
              <a:t>источникам финансирования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93175319"/>
              </p:ext>
            </p:extLst>
          </p:nvPr>
        </p:nvGraphicFramePr>
        <p:xfrm>
          <a:off x="318329" y="3501309"/>
          <a:ext cx="10849024" cy="899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933247" y="3362909"/>
            <a:ext cx="12408407" cy="8762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Текущий объем строительства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solidFill>
                  <a:schemeClr val="tx1"/>
                </a:solidFill>
                <a:latin typeface="Gotham Pro"/>
              </a:rPr>
              <a:t>20 997 </a:t>
            </a:r>
            <a:r>
              <a:rPr lang="ru-RU" sz="4000" dirty="0" err="1" smtClean="0">
                <a:solidFill>
                  <a:schemeClr val="tx1"/>
                </a:solidFill>
                <a:latin typeface="Gotham Pro"/>
              </a:rPr>
              <a:t>тыс.кв.м</a:t>
            </a:r>
            <a:r>
              <a:rPr lang="ru-RU" sz="4000" dirty="0">
                <a:solidFill>
                  <a:schemeClr val="tx1"/>
                </a:solidFill>
                <a:latin typeface="Gotham Pro"/>
              </a:rPr>
              <a:t>.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solidFill>
                  <a:schemeClr val="tx1"/>
                </a:solidFill>
                <a:latin typeface="Gotham Pro"/>
              </a:rPr>
              <a:t>459 застройщика</a:t>
            </a:r>
            <a:endParaRPr lang="ru-RU" sz="4000" dirty="0">
              <a:solidFill>
                <a:schemeClr val="tx1"/>
              </a:solidFill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4000" b="1" dirty="0">
              <a:solidFill>
                <a:srgbClr val="DA3221"/>
              </a:solidFill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Критерии 30/10</a:t>
            </a:r>
            <a:r>
              <a:rPr lang="ru-RU" sz="4000" b="1" dirty="0">
                <a:solidFill>
                  <a:srgbClr val="DA3221"/>
                </a:solidFill>
                <a:latin typeface="Gotham Pro"/>
              </a:rPr>
              <a:t>: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15 442 </a:t>
            </a:r>
            <a:r>
              <a:rPr kumimoji="0" lang="ru-RU" sz="4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тыс.кв.м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latin typeface="Gotham Pro"/>
              </a:rPr>
              <a:t>374 застройщиков</a:t>
            </a:r>
            <a:endParaRPr kumimoji="0" lang="ru-RU" sz="4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"/>
              <a:sym typeface="Helvetica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4000" dirty="0"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4000" b="1" i="0" u="none" strike="noStrike" cap="none" spc="0" normalizeH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Проектное финансирование: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latin typeface="Gotham Pro"/>
              </a:rPr>
              <a:t>3 013 </a:t>
            </a:r>
            <a:r>
              <a:rPr lang="ru-RU" sz="4000" dirty="0" err="1" smtClean="0">
                <a:latin typeface="Gotham Pro"/>
              </a:rPr>
              <a:t>тыс.кв.м</a:t>
            </a:r>
            <a:r>
              <a:rPr lang="ru-RU" sz="4000" dirty="0">
                <a:latin typeface="Gotham Pro"/>
              </a:rPr>
              <a:t>. 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latin typeface="Gotham Pro"/>
              </a:rPr>
              <a:t>124</a:t>
            </a:r>
            <a:r>
              <a:rPr kumimoji="0" lang="ru-R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 застройщика</a:t>
            </a:r>
            <a:endParaRPr kumimoji="0" lang="ru-RU" sz="4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"/>
              <a:sym typeface="Helvetica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4000" dirty="0"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b="1" dirty="0">
                <a:solidFill>
                  <a:srgbClr val="DA3221"/>
                </a:solidFill>
                <a:latin typeface="Gotham Pro"/>
              </a:rPr>
              <a:t>Иное: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4000" dirty="0" smtClean="0">
                <a:latin typeface="Gotham Pro"/>
              </a:rPr>
              <a:t>2 542 </a:t>
            </a:r>
            <a:r>
              <a:rPr lang="ru-RU" sz="4000" dirty="0" err="1" smtClean="0">
                <a:latin typeface="Gotham Pro"/>
              </a:rPr>
              <a:t>тыс</a:t>
            </a:r>
            <a:r>
              <a:rPr kumimoji="0" lang="ru-RU" sz="4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.кв.м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"/>
                <a:sym typeface="Helvetica"/>
              </a:rPr>
              <a:t>.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BBBC70-B24F-4555-937A-03767FCAC50F}"/>
              </a:ext>
            </a:extLst>
          </p:cNvPr>
          <p:cNvSpPr/>
          <p:nvPr/>
        </p:nvSpPr>
        <p:spPr>
          <a:xfrm>
            <a:off x="-74485" y="13100663"/>
            <a:ext cx="581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Gotham Pro"/>
              </a:rPr>
              <a:t>*Источник: </a:t>
            </a:r>
            <a:r>
              <a:rPr lang="en-US" sz="3200" i="1" dirty="0">
                <a:latin typeface="Gotham Pro"/>
              </a:rPr>
              <a:t>www.</a:t>
            </a:r>
            <a:r>
              <a:rPr lang="ru-RU" sz="3200" i="1" dirty="0" err="1">
                <a:latin typeface="Gotham Pro"/>
              </a:rPr>
              <a:t>наш.дом.рф</a:t>
            </a:r>
            <a:endParaRPr lang="ru-RU" sz="3200" i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 smtClean="0">
                <a:solidFill>
                  <a:srgbClr val="002060"/>
                </a:solidFill>
              </a:rPr>
              <a:t>7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15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1988837" y="863942"/>
            <a:ext cx="17642991" cy="199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b="1" dirty="0" smtClean="0">
                <a:solidFill>
                  <a:schemeClr val="bg1"/>
                </a:solidFill>
              </a:rPr>
              <a:t>Текущая ситуация на рынке жилищного строительства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в </a:t>
            </a:r>
            <a:r>
              <a:rPr lang="ru-RU" sz="5000" b="1" dirty="0" smtClean="0">
                <a:solidFill>
                  <a:srgbClr val="DA3221"/>
                </a:solidFill>
              </a:rPr>
              <a:t>г. Санкт-Петербурге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27B716-45A6-411A-9616-A14629638E93}"/>
              </a:ext>
            </a:extLst>
          </p:cNvPr>
          <p:cNvSpPr/>
          <p:nvPr/>
        </p:nvSpPr>
        <p:spPr>
          <a:xfrm>
            <a:off x="9393011" y="13322759"/>
            <a:ext cx="5531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i="1" dirty="0">
                <a:latin typeface="Gotham Pro"/>
              </a:rPr>
              <a:t>*Источник: </a:t>
            </a:r>
            <a:r>
              <a:rPr lang="en-US" sz="2000" i="1" dirty="0" smtClean="0">
                <a:latin typeface="Gotham Pro"/>
                <a:hlinkClick r:id="rId6"/>
              </a:rPr>
              <a:t>www.erzrf.ru</a:t>
            </a:r>
            <a:r>
              <a:rPr lang="ru-RU" sz="2000" i="1" dirty="0" smtClean="0">
                <a:latin typeface="Gotham Pro"/>
              </a:rPr>
              <a:t> / </a:t>
            </a:r>
            <a:r>
              <a:rPr lang="en-US" sz="2000" i="1" dirty="0" smtClean="0">
                <a:latin typeface="Gotham Pro"/>
              </a:rPr>
              <a:t> </a:t>
            </a:r>
            <a:r>
              <a:rPr lang="en-US" sz="2000" i="1" dirty="0" smtClean="0">
                <a:latin typeface="Gotham Pro"/>
                <a:hlinkClick r:id="rId7"/>
              </a:rPr>
              <a:t>www.</a:t>
            </a:r>
            <a:r>
              <a:rPr lang="ru-RU" sz="2000" i="1" dirty="0" err="1" smtClean="0">
                <a:latin typeface="Gotham Pro"/>
                <a:hlinkClick r:id="rId7"/>
              </a:rPr>
              <a:t>наш.дом.рф</a:t>
            </a:r>
            <a:r>
              <a:rPr lang="ru-RU" sz="2000" i="1" dirty="0" smtClean="0">
                <a:latin typeface="Gotham Pro"/>
              </a:rPr>
              <a:t>  </a:t>
            </a:r>
            <a:r>
              <a:rPr lang="en-US" sz="2000" i="1" dirty="0" smtClean="0">
                <a:latin typeface="Gotham Pro"/>
              </a:rPr>
              <a:t> </a:t>
            </a:r>
            <a:endParaRPr lang="ru-RU" sz="2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40427" y="2905069"/>
            <a:ext cx="6599932" cy="1806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Выдано РНС на строительство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15 166</a:t>
            </a:r>
            <a:r>
              <a:rPr kumimoji="0" lang="ru-RU" sz="3600" b="1" i="0" u="none" strike="noStrike" cap="none" spc="0" normalizeH="0" dirty="0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 </a:t>
            </a:r>
            <a:r>
              <a:rPr kumimoji="0" lang="ru-RU" sz="3600" b="1" i="0" u="none" strike="noStrike" cap="none" spc="0" normalizeH="0" dirty="0" err="1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тыс.кв.м</a:t>
            </a:r>
            <a:r>
              <a:rPr kumimoji="0" lang="ru-RU" sz="3600" b="1" i="0" u="none" strike="noStrike" cap="none" spc="0" normalizeH="0" dirty="0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 жилья</a:t>
            </a:r>
            <a:endParaRPr kumimoji="0" lang="ru-RU" sz="3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"/>
              <a:sym typeface="Helvetica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82728963"/>
              </p:ext>
            </p:extLst>
          </p:nvPr>
        </p:nvGraphicFramePr>
        <p:xfrm>
          <a:off x="0" y="3629599"/>
          <a:ext cx="18786021" cy="1002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2501315" y="3299923"/>
            <a:ext cx="0" cy="9923106"/>
          </a:xfrm>
          <a:prstGeom prst="line">
            <a:avLst/>
          </a:prstGeom>
          <a:noFill/>
          <a:ln w="76200" cap="flat">
            <a:solidFill>
              <a:srgbClr val="002060"/>
            </a:solidFill>
            <a:prstDash val="dash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49EFDF1A-D8FD-4931-8748-593663F18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611747"/>
              </p:ext>
            </p:extLst>
          </p:nvPr>
        </p:nvGraphicFramePr>
        <p:xfrm>
          <a:off x="12824740" y="4711328"/>
          <a:ext cx="11226310" cy="821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 smtClean="0">
                <a:solidFill>
                  <a:srgbClr val="002060"/>
                </a:solidFill>
              </a:rPr>
              <a:t>8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19235" y="3310022"/>
            <a:ext cx="5925170" cy="1621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Плановые показатели по вводу жилья согласно действующим РНС</a:t>
            </a:r>
            <a:endParaRPr kumimoji="0" lang="ru-RU" sz="32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672067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6" y="-11738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83"/>
          <p:cNvSpPr/>
          <p:nvPr/>
        </p:nvSpPr>
        <p:spPr>
          <a:xfrm>
            <a:off x="2251070" y="863942"/>
            <a:ext cx="17642991" cy="199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Обеспечение источниками финансирования</a:t>
            </a:r>
          </a:p>
          <a:p>
            <a:r>
              <a:rPr lang="ru-RU" sz="5000" dirty="0" smtClean="0">
                <a:solidFill>
                  <a:schemeClr val="bg1"/>
                </a:solidFill>
              </a:rPr>
              <a:t>жилищного рынка в </a:t>
            </a:r>
            <a:r>
              <a:rPr lang="ru-RU" sz="5000" b="1" dirty="0" smtClean="0">
                <a:solidFill>
                  <a:srgbClr val="DA3221"/>
                </a:solidFill>
              </a:rPr>
              <a:t>г. Санкт-Петербурге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46976429"/>
              </p:ext>
            </p:extLst>
          </p:nvPr>
        </p:nvGraphicFramePr>
        <p:xfrm>
          <a:off x="530599" y="3223723"/>
          <a:ext cx="9658429" cy="577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0630" y="9361177"/>
            <a:ext cx="8036595" cy="1621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Gotham Pro"/>
                <a:sym typeface="Helvetica"/>
              </a:rPr>
              <a:t>Текущий объем строительства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2400" dirty="0" smtClean="0">
                <a:solidFill>
                  <a:schemeClr val="tx1"/>
                </a:solidFill>
                <a:latin typeface="Gotham Pro"/>
              </a:rPr>
              <a:t>13 612 </a:t>
            </a:r>
            <a:r>
              <a:rPr lang="ru-RU" sz="2400" dirty="0" err="1" smtClean="0">
                <a:solidFill>
                  <a:schemeClr val="tx1"/>
                </a:solidFill>
                <a:latin typeface="Gotham Pro"/>
              </a:rPr>
              <a:t>тыс.кв.м</a:t>
            </a:r>
            <a:r>
              <a:rPr lang="ru-RU" sz="2400" dirty="0">
                <a:solidFill>
                  <a:schemeClr val="tx1"/>
                </a:solidFill>
                <a:latin typeface="Gotham Pro"/>
              </a:rPr>
              <a:t>. </a:t>
            </a: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r>
              <a:rPr lang="ru-RU" sz="2400" dirty="0" smtClean="0">
                <a:solidFill>
                  <a:schemeClr val="tx1"/>
                </a:solidFill>
                <a:latin typeface="Gotham Pro"/>
              </a:rPr>
              <a:t>157 застройщиков</a:t>
            </a:r>
            <a:endParaRPr lang="ru-RU" sz="2400" dirty="0">
              <a:solidFill>
                <a:schemeClr val="tx1"/>
              </a:solidFill>
              <a:latin typeface="Gotham Pro"/>
            </a:endParaRPr>
          </a:p>
          <a:p>
            <a:pPr marR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3221"/>
              </a:buClr>
              <a:buSzTx/>
              <a:tabLst/>
            </a:pPr>
            <a:endParaRPr lang="ru-RU" sz="2400" b="1" dirty="0">
              <a:solidFill>
                <a:srgbClr val="DA3221"/>
              </a:solidFill>
              <a:latin typeface="Gotham Pro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BBBC70-B24F-4555-937A-03767FCAC50F}"/>
              </a:ext>
            </a:extLst>
          </p:cNvPr>
          <p:cNvSpPr/>
          <p:nvPr/>
        </p:nvSpPr>
        <p:spPr>
          <a:xfrm>
            <a:off x="-1084883" y="13285562"/>
            <a:ext cx="5817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Gotham Pro"/>
              </a:rPr>
              <a:t>*Источник: </a:t>
            </a:r>
            <a:r>
              <a:rPr lang="en-US" sz="2000" i="1" dirty="0">
                <a:latin typeface="Gotham Pro"/>
                <a:hlinkClick r:id="rId7"/>
              </a:rPr>
              <a:t>www.</a:t>
            </a:r>
            <a:r>
              <a:rPr lang="ru-RU" sz="2000" i="1" dirty="0" err="1" smtClean="0">
                <a:latin typeface="Gotham Pro"/>
                <a:hlinkClick r:id="rId7"/>
              </a:rPr>
              <a:t>наш.дом.рф</a:t>
            </a:r>
            <a:r>
              <a:rPr lang="ru-RU" sz="2000" i="1" dirty="0" smtClean="0">
                <a:latin typeface="Gotham Pro"/>
              </a:rPr>
              <a:t> </a:t>
            </a:r>
            <a:endParaRPr lang="ru-RU" sz="2000" i="1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A99444E-C045-453F-8CFD-87925B52A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051722"/>
              </p:ext>
            </p:extLst>
          </p:nvPr>
        </p:nvGraphicFramePr>
        <p:xfrm>
          <a:off x="11849749" y="3223723"/>
          <a:ext cx="13154881" cy="967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614668" y="9361177"/>
            <a:ext cx="49747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DA3221"/>
              </a:buClr>
            </a:pPr>
            <a:r>
              <a:rPr lang="ru-RU" sz="2400" b="1" dirty="0">
                <a:solidFill>
                  <a:srgbClr val="DA3221"/>
                </a:solidFill>
                <a:latin typeface="Gotham Pro"/>
              </a:rPr>
              <a:t>Критерии 30/10: </a:t>
            </a:r>
          </a:p>
          <a:p>
            <a:pPr algn="l">
              <a:buClr>
                <a:srgbClr val="DA3221"/>
              </a:buClr>
            </a:pPr>
            <a:r>
              <a:rPr lang="ru-RU" sz="2400" dirty="0" smtClean="0">
                <a:latin typeface="Gotham Pro"/>
              </a:rPr>
              <a:t>10 986 </a:t>
            </a:r>
            <a:r>
              <a:rPr lang="ru-RU" sz="2400" dirty="0" err="1">
                <a:latin typeface="Gotham Pro"/>
              </a:rPr>
              <a:t>тыс.кв.м</a:t>
            </a:r>
            <a:r>
              <a:rPr lang="ru-RU" sz="2400" dirty="0">
                <a:latin typeface="Gotham Pro"/>
              </a:rPr>
              <a:t>.</a:t>
            </a:r>
          </a:p>
          <a:p>
            <a:pPr algn="l">
              <a:buClr>
                <a:srgbClr val="DA3221"/>
              </a:buClr>
            </a:pPr>
            <a:r>
              <a:rPr lang="ru-RU" sz="2400" dirty="0" smtClean="0">
                <a:latin typeface="Gotham Pro"/>
              </a:rPr>
              <a:t>128 </a:t>
            </a:r>
            <a:r>
              <a:rPr lang="ru-RU" sz="2400" dirty="0">
                <a:latin typeface="Gotham Pro"/>
              </a:rPr>
              <a:t>застройщиков</a:t>
            </a:r>
          </a:p>
          <a:p>
            <a:pPr algn="l">
              <a:buClr>
                <a:srgbClr val="DA3221"/>
              </a:buClr>
            </a:pPr>
            <a:endParaRPr lang="ru-RU" sz="2400" dirty="0">
              <a:latin typeface="Gotham Pro"/>
            </a:endParaRPr>
          </a:p>
          <a:p>
            <a:pPr algn="l">
              <a:buClr>
                <a:srgbClr val="DA3221"/>
              </a:buClr>
            </a:pPr>
            <a:r>
              <a:rPr lang="ru-RU" sz="2400" b="1" dirty="0">
                <a:solidFill>
                  <a:srgbClr val="DA3221"/>
                </a:solidFill>
                <a:latin typeface="Gotham Pro"/>
              </a:rPr>
              <a:t>Проектное финансирование:</a:t>
            </a:r>
          </a:p>
          <a:p>
            <a:pPr algn="l">
              <a:buClr>
                <a:srgbClr val="DA3221"/>
              </a:buClr>
            </a:pPr>
            <a:r>
              <a:rPr lang="ru-RU" sz="2400" dirty="0">
                <a:latin typeface="Gotham Pro"/>
              </a:rPr>
              <a:t>1 </a:t>
            </a:r>
            <a:r>
              <a:rPr lang="ru-RU" sz="2400" dirty="0" smtClean="0">
                <a:latin typeface="Gotham Pro"/>
              </a:rPr>
              <a:t>500 </a:t>
            </a:r>
            <a:r>
              <a:rPr lang="ru-RU" sz="2400" dirty="0" err="1" smtClean="0">
                <a:latin typeface="Gotham Pro"/>
              </a:rPr>
              <a:t>тыс.кв.м</a:t>
            </a:r>
            <a:r>
              <a:rPr lang="ru-RU" sz="2400" dirty="0">
                <a:latin typeface="Gotham Pro"/>
              </a:rPr>
              <a:t>.  </a:t>
            </a:r>
          </a:p>
          <a:p>
            <a:pPr algn="l">
              <a:buClr>
                <a:srgbClr val="DA3221"/>
              </a:buClr>
            </a:pPr>
            <a:r>
              <a:rPr lang="ru-RU" sz="2400" dirty="0" smtClean="0">
                <a:latin typeface="Gotham Pro"/>
              </a:rPr>
              <a:t>32 </a:t>
            </a:r>
            <a:r>
              <a:rPr lang="ru-RU" sz="2400" dirty="0">
                <a:latin typeface="Gotham Pro"/>
              </a:rPr>
              <a:t>застройщиков</a:t>
            </a:r>
          </a:p>
          <a:p>
            <a:pPr algn="l">
              <a:buClr>
                <a:srgbClr val="DA3221"/>
              </a:buClr>
            </a:pPr>
            <a:endParaRPr lang="ru-RU" sz="2400" dirty="0">
              <a:latin typeface="Gotham Pro"/>
            </a:endParaRPr>
          </a:p>
          <a:p>
            <a:pPr algn="l">
              <a:buClr>
                <a:srgbClr val="DA3221"/>
              </a:buClr>
            </a:pPr>
            <a:r>
              <a:rPr lang="ru-RU" sz="2400" b="1" dirty="0">
                <a:solidFill>
                  <a:srgbClr val="DA3221"/>
                </a:solidFill>
                <a:latin typeface="Gotham Pro"/>
              </a:rPr>
              <a:t>Иное: </a:t>
            </a:r>
          </a:p>
          <a:p>
            <a:pPr algn="l">
              <a:buClr>
                <a:srgbClr val="DA3221"/>
              </a:buClr>
            </a:pPr>
            <a:r>
              <a:rPr lang="ru-RU" sz="2400" dirty="0">
                <a:latin typeface="Gotham Pro"/>
              </a:rPr>
              <a:t>1 </a:t>
            </a:r>
            <a:r>
              <a:rPr lang="ru-RU" sz="2400" dirty="0" smtClean="0">
                <a:latin typeface="Gotham Pro"/>
              </a:rPr>
              <a:t>126 </a:t>
            </a:r>
            <a:r>
              <a:rPr lang="ru-RU" sz="2400" dirty="0" err="1" smtClean="0">
                <a:latin typeface="Gotham Pro"/>
              </a:rPr>
              <a:t>тыс.кв.м</a:t>
            </a:r>
            <a:r>
              <a:rPr lang="ru-RU" sz="2400" dirty="0">
                <a:latin typeface="Gotham Pro"/>
              </a:rPr>
              <a:t>. 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072565" y="3223723"/>
            <a:ext cx="0" cy="9923106"/>
          </a:xfrm>
          <a:prstGeom prst="line">
            <a:avLst/>
          </a:prstGeom>
          <a:noFill/>
          <a:ln w="76200" cap="flat">
            <a:solidFill>
              <a:srgbClr val="002060"/>
            </a:solidFill>
            <a:prstDash val="dash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4769F3B-5566-49B9-A6FD-7953D715ECA3}"/>
              </a:ext>
            </a:extLst>
          </p:cNvPr>
          <p:cNvSpPr/>
          <p:nvPr/>
        </p:nvSpPr>
        <p:spPr>
          <a:xfrm>
            <a:off x="23395528" y="12951527"/>
            <a:ext cx="978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029493" y="3374663"/>
            <a:ext cx="55226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/>
                <a:solidFill>
                  <a:srgbClr val="DA3221"/>
                </a:solidFill>
              </a:rPr>
              <a:t>7</a:t>
            </a:r>
            <a:r>
              <a:rPr lang="ru-RU" sz="9600" b="1" dirty="0" smtClean="0">
                <a:ln/>
                <a:solidFill>
                  <a:srgbClr val="DA3221"/>
                </a:solidFill>
              </a:rPr>
              <a:t> банков</a:t>
            </a:r>
            <a:endParaRPr lang="ru-RU" sz="9600" b="1" cap="none" spc="0" dirty="0">
              <a:ln/>
              <a:solidFill>
                <a:srgbClr val="DA32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2670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29888</TotalTime>
  <Words>694</Words>
  <Application>Microsoft Office PowerPoint</Application>
  <PresentationFormat>Произвольный</PresentationFormat>
  <Paragraphs>186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Gotham Pro</vt:lpstr>
      <vt:lpstr>Gotham Pro Light Regular</vt:lpstr>
      <vt:lpstr>Helvetica</vt:lpstr>
      <vt:lpstr>Helvetica Light</vt:lpstr>
      <vt:lpstr>Helvetica Neue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Барми А.А.</dc:creator>
  <cp:lastModifiedBy>Admin</cp:lastModifiedBy>
  <cp:revision>602</cp:revision>
  <cp:lastPrinted>2019-12-12T13:29:38Z</cp:lastPrinted>
  <dcterms:modified xsi:type="dcterms:W3CDTF">2019-12-16T10:25:18Z</dcterms:modified>
</cp:coreProperties>
</file>