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2E80C7-03F7-4175-93AA-E6CBA11F8791}" type="doc">
      <dgm:prSet loTypeId="urn:microsoft.com/office/officeart/2005/8/layout/cycle6" loCatId="relationship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0C8342E0-B02D-4445-8333-998C9B79DEEA}">
      <dgm:prSet custT="1"/>
      <dgm:spPr/>
      <dgm:t>
        <a:bodyPr/>
        <a:lstStyle/>
        <a:p>
          <a:pPr rtl="0"/>
          <a:r>
            <a:rPr lang="ru-RU" sz="1600" dirty="0" smtClean="0">
              <a:latin typeface="Cambria Math" panose="02040503050406030204" pitchFamily="18" charset="0"/>
              <a:ea typeface="Cambria Math" panose="02040503050406030204" pitchFamily="18" charset="0"/>
            </a:rPr>
            <a:t>Соблюден ли порядок предъявления требования? </a:t>
          </a:r>
          <a:endParaRPr lang="ru-RU" sz="1600" dirty="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359152EC-D572-4BF7-964D-B65B72B37B27}" type="parTrans" cxnId="{F6B50F3C-C532-4755-B837-13FA5ECD23E9}">
      <dgm:prSet/>
      <dgm:spPr/>
      <dgm:t>
        <a:bodyPr/>
        <a:lstStyle/>
        <a:p>
          <a:endParaRPr lang="ru-RU"/>
        </a:p>
      </dgm:t>
    </dgm:pt>
    <dgm:pt modelId="{F6B51CE0-302E-41F4-A4B4-88CACFD28CB6}" type="sibTrans" cxnId="{F6B50F3C-C532-4755-B837-13FA5ECD23E9}">
      <dgm:prSet/>
      <dgm:spPr/>
      <dgm:t>
        <a:bodyPr/>
        <a:lstStyle/>
        <a:p>
          <a:endParaRPr lang="ru-RU"/>
        </a:p>
      </dgm:t>
    </dgm:pt>
    <dgm:pt modelId="{6A2B1102-46D7-445B-BF55-98C39C35B6FA}">
      <dgm:prSet custT="1"/>
      <dgm:spPr/>
      <dgm:t>
        <a:bodyPr/>
        <a:lstStyle/>
        <a:p>
          <a:pPr rtl="0"/>
          <a:r>
            <a:rPr lang="ru-RU" sz="1600" dirty="0" smtClean="0">
              <a:latin typeface="Cambria Math" panose="02040503050406030204" pitchFamily="18" charset="0"/>
              <a:ea typeface="Cambria Math" panose="02040503050406030204" pitchFamily="18" charset="0"/>
            </a:rPr>
            <a:t>Что считать вредом, причиненным вследствие недостатков работ по инженерным изысканиям, по подготовке проектной документации, по строительству, реконструкции, капитальному ремонту объектов капитального строительства?</a:t>
          </a:r>
          <a:endParaRPr lang="ru-RU" sz="1600" dirty="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427730BC-3418-49AA-9FE3-E443D7151366}" type="parTrans" cxnId="{E606F8CD-C1B8-4449-8BA8-DE9A9008F406}">
      <dgm:prSet/>
      <dgm:spPr/>
      <dgm:t>
        <a:bodyPr/>
        <a:lstStyle/>
        <a:p>
          <a:endParaRPr lang="ru-RU"/>
        </a:p>
      </dgm:t>
    </dgm:pt>
    <dgm:pt modelId="{A4BB128E-34A2-42F7-8844-7C8D584546EA}" type="sibTrans" cxnId="{E606F8CD-C1B8-4449-8BA8-DE9A9008F406}">
      <dgm:prSet/>
      <dgm:spPr/>
      <dgm:t>
        <a:bodyPr/>
        <a:lstStyle/>
        <a:p>
          <a:endParaRPr lang="ru-RU"/>
        </a:p>
      </dgm:t>
    </dgm:pt>
    <dgm:pt modelId="{C0AE151B-3669-4775-8C66-5C2E138AEBDB}">
      <dgm:prSet custT="1"/>
      <dgm:spPr/>
      <dgm:t>
        <a:bodyPr/>
        <a:lstStyle/>
        <a:p>
          <a:pPr rtl="0"/>
          <a:r>
            <a:rPr lang="ru-RU" sz="1600" dirty="0" smtClean="0">
              <a:latin typeface="Cambria Math" panose="02040503050406030204" pitchFamily="18" charset="0"/>
              <a:ea typeface="Cambria Math" panose="02040503050406030204" pitchFamily="18" charset="0"/>
            </a:rPr>
            <a:t>Причинен ли вред в результате выполнения тех работ, которые указаны в свидетельстве о допуске, выданном члену саморегулируемой организации, и были ли эти работы на момент их выполнения включены в Перечень видов работ, оказывающих влияние на безопасность объектов капитального строительства? Требовалось ли иметь свидетельство о допуске к ним?</a:t>
          </a:r>
          <a:endParaRPr lang="ru-RU" sz="1600" dirty="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CB502E6C-40D2-4F8B-B533-04895F241E7E}" type="parTrans" cxnId="{F7A7C225-5F54-48B6-B7F3-D3A70ADED9B8}">
      <dgm:prSet/>
      <dgm:spPr/>
      <dgm:t>
        <a:bodyPr/>
        <a:lstStyle/>
        <a:p>
          <a:endParaRPr lang="ru-RU"/>
        </a:p>
      </dgm:t>
    </dgm:pt>
    <dgm:pt modelId="{8B54A0D8-4E6C-4FEC-B2BB-A538C3C3BA6B}" type="sibTrans" cxnId="{F7A7C225-5F54-48B6-B7F3-D3A70ADED9B8}">
      <dgm:prSet/>
      <dgm:spPr/>
      <dgm:t>
        <a:bodyPr/>
        <a:lstStyle/>
        <a:p>
          <a:endParaRPr lang="ru-RU"/>
        </a:p>
      </dgm:t>
    </dgm:pt>
    <dgm:pt modelId="{0CD6EC55-C9FA-4C15-95F1-C3B45C9D6884}" type="pres">
      <dgm:prSet presAssocID="{1A2E80C7-03F7-4175-93AA-E6CBA11F879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45EDDE-3E0E-436D-8EA8-C9A68333852C}" type="pres">
      <dgm:prSet presAssocID="{0C8342E0-B02D-4445-8333-998C9B79DEE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BAE0EB-E3EE-4331-A212-0F21AC57B646}" type="pres">
      <dgm:prSet presAssocID="{0C8342E0-B02D-4445-8333-998C9B79DEEA}" presName="spNode" presStyleCnt="0"/>
      <dgm:spPr/>
    </dgm:pt>
    <dgm:pt modelId="{64346768-A725-4DF0-B427-3CB92D97A589}" type="pres">
      <dgm:prSet presAssocID="{F6B51CE0-302E-41F4-A4B4-88CACFD28CB6}" presName="sibTrans" presStyleLbl="sibTrans1D1" presStyleIdx="0" presStyleCnt="3"/>
      <dgm:spPr/>
      <dgm:t>
        <a:bodyPr/>
        <a:lstStyle/>
        <a:p>
          <a:endParaRPr lang="ru-RU"/>
        </a:p>
      </dgm:t>
    </dgm:pt>
    <dgm:pt modelId="{5A296C4B-D0CC-44BE-A916-F038461394CE}" type="pres">
      <dgm:prSet presAssocID="{6A2B1102-46D7-445B-BF55-98C39C35B6FA}" presName="node" presStyleLbl="node1" presStyleIdx="1" presStyleCnt="3" custScaleX="171907" custScaleY="162161" custRadScaleRad="135870" custRadScaleInc="-253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36AA20-2D96-4420-8548-98AC19096E83}" type="pres">
      <dgm:prSet presAssocID="{6A2B1102-46D7-445B-BF55-98C39C35B6FA}" presName="spNode" presStyleCnt="0"/>
      <dgm:spPr/>
    </dgm:pt>
    <dgm:pt modelId="{140A8F65-AA57-451C-9F8A-EE77878F5083}" type="pres">
      <dgm:prSet presAssocID="{A4BB128E-34A2-42F7-8844-7C8D584546EA}" presName="sibTrans" presStyleLbl="sibTrans1D1" presStyleIdx="1" presStyleCnt="3"/>
      <dgm:spPr/>
      <dgm:t>
        <a:bodyPr/>
        <a:lstStyle/>
        <a:p>
          <a:endParaRPr lang="ru-RU"/>
        </a:p>
      </dgm:t>
    </dgm:pt>
    <dgm:pt modelId="{C643182E-F1A0-4938-8B15-213325FE6A9A}" type="pres">
      <dgm:prSet presAssocID="{C0AE151B-3669-4775-8C66-5C2E138AEBDB}" presName="node" presStyleLbl="node1" presStyleIdx="2" presStyleCnt="3" custScaleX="162901" custScaleY="162161" custRadScaleRad="132629" custRadScaleInc="240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CDA20F-A37B-4DB8-B568-024BD6B7AFB0}" type="pres">
      <dgm:prSet presAssocID="{C0AE151B-3669-4775-8C66-5C2E138AEBDB}" presName="spNode" presStyleCnt="0"/>
      <dgm:spPr/>
    </dgm:pt>
    <dgm:pt modelId="{6A45D862-5106-4CA6-A06E-285857974149}" type="pres">
      <dgm:prSet presAssocID="{8B54A0D8-4E6C-4FEC-B2BB-A538C3C3BA6B}" presName="sibTrans" presStyleLbl="sibTrans1D1" presStyleIdx="2" presStyleCnt="3"/>
      <dgm:spPr/>
      <dgm:t>
        <a:bodyPr/>
        <a:lstStyle/>
        <a:p>
          <a:endParaRPr lang="ru-RU"/>
        </a:p>
      </dgm:t>
    </dgm:pt>
  </dgm:ptLst>
  <dgm:cxnLst>
    <dgm:cxn modelId="{E606F8CD-C1B8-4449-8BA8-DE9A9008F406}" srcId="{1A2E80C7-03F7-4175-93AA-E6CBA11F8791}" destId="{6A2B1102-46D7-445B-BF55-98C39C35B6FA}" srcOrd="1" destOrd="0" parTransId="{427730BC-3418-49AA-9FE3-E443D7151366}" sibTransId="{A4BB128E-34A2-42F7-8844-7C8D584546EA}"/>
    <dgm:cxn modelId="{8794E75D-BF15-47D6-AB0C-EEABAA1E7C0F}" type="presOf" srcId="{0C8342E0-B02D-4445-8333-998C9B79DEEA}" destId="{DC45EDDE-3E0E-436D-8EA8-C9A68333852C}" srcOrd="0" destOrd="0" presId="urn:microsoft.com/office/officeart/2005/8/layout/cycle6"/>
    <dgm:cxn modelId="{B8117028-2DB7-41D2-B2EA-FCDA51CC7BFB}" type="presOf" srcId="{F6B51CE0-302E-41F4-A4B4-88CACFD28CB6}" destId="{64346768-A725-4DF0-B427-3CB92D97A589}" srcOrd="0" destOrd="0" presId="urn:microsoft.com/office/officeart/2005/8/layout/cycle6"/>
    <dgm:cxn modelId="{993F4FEE-8FA7-4623-B879-FCFF1386AFA7}" type="presOf" srcId="{A4BB128E-34A2-42F7-8844-7C8D584546EA}" destId="{140A8F65-AA57-451C-9F8A-EE77878F5083}" srcOrd="0" destOrd="0" presId="urn:microsoft.com/office/officeart/2005/8/layout/cycle6"/>
    <dgm:cxn modelId="{F7A7C225-5F54-48B6-B7F3-D3A70ADED9B8}" srcId="{1A2E80C7-03F7-4175-93AA-E6CBA11F8791}" destId="{C0AE151B-3669-4775-8C66-5C2E138AEBDB}" srcOrd="2" destOrd="0" parTransId="{CB502E6C-40D2-4F8B-B533-04895F241E7E}" sibTransId="{8B54A0D8-4E6C-4FEC-B2BB-A538C3C3BA6B}"/>
    <dgm:cxn modelId="{89CD9F35-CF14-4AEA-BCBD-8BFF83E4B9B7}" type="presOf" srcId="{6A2B1102-46D7-445B-BF55-98C39C35B6FA}" destId="{5A296C4B-D0CC-44BE-A916-F038461394CE}" srcOrd="0" destOrd="0" presId="urn:microsoft.com/office/officeart/2005/8/layout/cycle6"/>
    <dgm:cxn modelId="{DF7218F2-3295-4AD9-A0A9-6A113EA620EE}" type="presOf" srcId="{1A2E80C7-03F7-4175-93AA-E6CBA11F8791}" destId="{0CD6EC55-C9FA-4C15-95F1-C3B45C9D6884}" srcOrd="0" destOrd="0" presId="urn:microsoft.com/office/officeart/2005/8/layout/cycle6"/>
    <dgm:cxn modelId="{F6B50F3C-C532-4755-B837-13FA5ECD23E9}" srcId="{1A2E80C7-03F7-4175-93AA-E6CBA11F8791}" destId="{0C8342E0-B02D-4445-8333-998C9B79DEEA}" srcOrd="0" destOrd="0" parTransId="{359152EC-D572-4BF7-964D-B65B72B37B27}" sibTransId="{F6B51CE0-302E-41F4-A4B4-88CACFD28CB6}"/>
    <dgm:cxn modelId="{C4DEE5B7-FD67-4FBA-B589-8F130401F0C6}" type="presOf" srcId="{C0AE151B-3669-4775-8C66-5C2E138AEBDB}" destId="{C643182E-F1A0-4938-8B15-213325FE6A9A}" srcOrd="0" destOrd="0" presId="urn:microsoft.com/office/officeart/2005/8/layout/cycle6"/>
    <dgm:cxn modelId="{F00302B8-5BE2-45AD-9217-B8A35AB5C802}" type="presOf" srcId="{8B54A0D8-4E6C-4FEC-B2BB-A538C3C3BA6B}" destId="{6A45D862-5106-4CA6-A06E-285857974149}" srcOrd="0" destOrd="0" presId="urn:microsoft.com/office/officeart/2005/8/layout/cycle6"/>
    <dgm:cxn modelId="{963DB9A5-06CE-4669-859E-ADC07685D9F2}" type="presParOf" srcId="{0CD6EC55-C9FA-4C15-95F1-C3B45C9D6884}" destId="{DC45EDDE-3E0E-436D-8EA8-C9A68333852C}" srcOrd="0" destOrd="0" presId="urn:microsoft.com/office/officeart/2005/8/layout/cycle6"/>
    <dgm:cxn modelId="{06101DD4-A694-486E-8A40-0AA07E92C2BF}" type="presParOf" srcId="{0CD6EC55-C9FA-4C15-95F1-C3B45C9D6884}" destId="{28BAE0EB-E3EE-4331-A212-0F21AC57B646}" srcOrd="1" destOrd="0" presId="urn:microsoft.com/office/officeart/2005/8/layout/cycle6"/>
    <dgm:cxn modelId="{A879D4B4-4C39-4C25-A2AF-F8AC8EF7D0F8}" type="presParOf" srcId="{0CD6EC55-C9FA-4C15-95F1-C3B45C9D6884}" destId="{64346768-A725-4DF0-B427-3CB92D97A589}" srcOrd="2" destOrd="0" presId="urn:microsoft.com/office/officeart/2005/8/layout/cycle6"/>
    <dgm:cxn modelId="{C9160509-F0BE-4B8B-8A8E-C1DDC09C2AFF}" type="presParOf" srcId="{0CD6EC55-C9FA-4C15-95F1-C3B45C9D6884}" destId="{5A296C4B-D0CC-44BE-A916-F038461394CE}" srcOrd="3" destOrd="0" presId="urn:microsoft.com/office/officeart/2005/8/layout/cycle6"/>
    <dgm:cxn modelId="{65FC6826-3CE2-4190-BA88-AA821D9823DE}" type="presParOf" srcId="{0CD6EC55-C9FA-4C15-95F1-C3B45C9D6884}" destId="{B736AA20-2D96-4420-8548-98AC19096E83}" srcOrd="4" destOrd="0" presId="urn:microsoft.com/office/officeart/2005/8/layout/cycle6"/>
    <dgm:cxn modelId="{E781AA8B-0927-45A8-ABBC-C1D08B027669}" type="presParOf" srcId="{0CD6EC55-C9FA-4C15-95F1-C3B45C9D6884}" destId="{140A8F65-AA57-451C-9F8A-EE77878F5083}" srcOrd="5" destOrd="0" presId="urn:microsoft.com/office/officeart/2005/8/layout/cycle6"/>
    <dgm:cxn modelId="{89309DF2-6D19-4304-949D-0681B4AEB00B}" type="presParOf" srcId="{0CD6EC55-C9FA-4C15-95F1-C3B45C9D6884}" destId="{C643182E-F1A0-4938-8B15-213325FE6A9A}" srcOrd="6" destOrd="0" presId="urn:microsoft.com/office/officeart/2005/8/layout/cycle6"/>
    <dgm:cxn modelId="{6B41F8D6-24E5-4D7D-8499-F6D2C34535E0}" type="presParOf" srcId="{0CD6EC55-C9FA-4C15-95F1-C3B45C9D6884}" destId="{32CDA20F-A37B-4DB8-B568-024BD6B7AFB0}" srcOrd="7" destOrd="0" presId="urn:microsoft.com/office/officeart/2005/8/layout/cycle6"/>
    <dgm:cxn modelId="{81A6DD93-D494-4B77-B5AE-8D73D76A7171}" type="presParOf" srcId="{0CD6EC55-C9FA-4C15-95F1-C3B45C9D6884}" destId="{6A45D862-5106-4CA6-A06E-285857974149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45EDDE-3E0E-436D-8EA8-C9A68333852C}">
      <dsp:nvSpPr>
        <dsp:cNvPr id="0" name=""/>
        <dsp:cNvSpPr/>
      </dsp:nvSpPr>
      <dsp:spPr>
        <a:xfrm>
          <a:off x="2855008" y="752"/>
          <a:ext cx="2411015" cy="1567160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ambria Math" panose="02040503050406030204" pitchFamily="18" charset="0"/>
              <a:ea typeface="Cambria Math" panose="02040503050406030204" pitchFamily="18" charset="0"/>
            </a:rPr>
            <a:t>Соблюден ли порядок предъявления требования? </a:t>
          </a:r>
          <a:endParaRPr lang="ru-RU" sz="1600" kern="1200" dirty="0"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2931510" y="77254"/>
        <a:ext cx="2258011" cy="1414156"/>
      </dsp:txXfrm>
    </dsp:sp>
    <dsp:sp modelId="{64346768-A725-4DF0-B427-3CB92D97A589}">
      <dsp:nvSpPr>
        <dsp:cNvPr id="0" name=""/>
        <dsp:cNvSpPr/>
      </dsp:nvSpPr>
      <dsp:spPr>
        <a:xfrm>
          <a:off x="2216442" y="934185"/>
          <a:ext cx="4182176" cy="4182176"/>
        </a:xfrm>
        <a:custGeom>
          <a:avLst/>
          <a:gdLst/>
          <a:ahLst/>
          <a:cxnLst/>
          <a:rect l="0" t="0" r="0" b="0"/>
          <a:pathLst>
            <a:path>
              <a:moveTo>
                <a:pt x="3065296" y="240799"/>
              </a:moveTo>
              <a:arcTo wR="2091088" hR="2091088" stAng="17866055" swAng="2950275"/>
            </a:path>
          </a:pathLst>
        </a:custGeom>
        <a:noFill/>
        <a:ln w="9525" cap="flat" cmpd="sng" algn="ctr">
          <a:solidFill>
            <a:schemeClr val="accent1">
              <a:shade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296C4B-D0CC-44BE-A916-F038461394CE}">
      <dsp:nvSpPr>
        <dsp:cNvPr id="0" name=""/>
        <dsp:cNvSpPr/>
      </dsp:nvSpPr>
      <dsp:spPr>
        <a:xfrm>
          <a:off x="4084895" y="2569986"/>
          <a:ext cx="4144704" cy="2541322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ambria Math" panose="02040503050406030204" pitchFamily="18" charset="0"/>
              <a:ea typeface="Cambria Math" panose="02040503050406030204" pitchFamily="18" charset="0"/>
            </a:rPr>
            <a:t>Что считать вредом, причиненным вследствие недостатков работ по инженерным изысканиям, по подготовке проектной документации, по строительству, реконструкции, капитальному ремонту объектов капитального строительства?</a:t>
          </a:r>
          <a:endParaRPr lang="ru-RU" sz="1600" kern="1200" dirty="0"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4208952" y="2694043"/>
        <a:ext cx="3896590" cy="2293208"/>
      </dsp:txXfrm>
    </dsp:sp>
    <dsp:sp modelId="{140A8F65-AA57-451C-9F8A-EE77878F5083}">
      <dsp:nvSpPr>
        <dsp:cNvPr id="0" name=""/>
        <dsp:cNvSpPr/>
      </dsp:nvSpPr>
      <dsp:spPr>
        <a:xfrm>
          <a:off x="1969432" y="1009274"/>
          <a:ext cx="4182176" cy="4182176"/>
        </a:xfrm>
        <a:custGeom>
          <a:avLst/>
          <a:gdLst/>
          <a:ahLst/>
          <a:cxnLst/>
          <a:rect l="0" t="0" r="0" b="0"/>
          <a:pathLst>
            <a:path>
              <a:moveTo>
                <a:pt x="2653415" y="4105148"/>
              </a:moveTo>
              <a:arcTo wR="2091088" hR="2091088" stAng="4464013" swAng="1872016"/>
            </a:path>
          </a:pathLst>
        </a:custGeom>
        <a:noFill/>
        <a:ln w="9525" cap="flat" cmpd="sng" algn="ctr">
          <a:solidFill>
            <a:schemeClr val="accent1">
              <a:shade val="90000"/>
              <a:hueOff val="187556"/>
              <a:satOff val="-3464"/>
              <a:lumOff val="1606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43182E-F1A0-4938-8B15-213325FE6A9A}">
      <dsp:nvSpPr>
        <dsp:cNvPr id="0" name=""/>
        <dsp:cNvSpPr/>
      </dsp:nvSpPr>
      <dsp:spPr>
        <a:xfrm>
          <a:off x="0" y="2569979"/>
          <a:ext cx="3927568" cy="2541322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ambria Math" panose="02040503050406030204" pitchFamily="18" charset="0"/>
              <a:ea typeface="Cambria Math" panose="02040503050406030204" pitchFamily="18" charset="0"/>
            </a:rPr>
            <a:t>Причинен ли вред в результате выполнения тех работ, которые указаны в свидетельстве о допуске, выданном члену саморегулируемой организации, и были ли эти работы на момент их выполнения включены в Перечень видов работ, оказывающих влияние на безопасность объектов капитального строительства? Требовалось ли иметь свидетельство о допуске к ним?</a:t>
          </a:r>
          <a:endParaRPr lang="ru-RU" sz="1600" kern="1200" dirty="0"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124057" y="2694036"/>
        <a:ext cx="3679454" cy="2293208"/>
      </dsp:txXfrm>
    </dsp:sp>
    <dsp:sp modelId="{6A45D862-5106-4CA6-A06E-285857974149}">
      <dsp:nvSpPr>
        <dsp:cNvPr id="0" name=""/>
        <dsp:cNvSpPr/>
      </dsp:nvSpPr>
      <dsp:spPr>
        <a:xfrm>
          <a:off x="1722415" y="934184"/>
          <a:ext cx="4182176" cy="4182176"/>
        </a:xfrm>
        <a:custGeom>
          <a:avLst/>
          <a:gdLst/>
          <a:ahLst/>
          <a:cxnLst/>
          <a:rect l="0" t="0" r="0" b="0"/>
          <a:pathLst>
            <a:path>
              <a:moveTo>
                <a:pt x="54099" y="1618515"/>
              </a:moveTo>
              <a:arcTo wR="2091088" hR="2091088" stAng="11583680" swAng="2950261"/>
            </a:path>
          </a:pathLst>
        </a:custGeom>
        <a:noFill/>
        <a:ln w="9525" cap="flat" cmpd="sng" algn="ctr">
          <a:solidFill>
            <a:schemeClr val="accent1">
              <a:shade val="90000"/>
              <a:hueOff val="375112"/>
              <a:satOff val="-6927"/>
              <a:lumOff val="3212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0EB3-35C3-410B-99C4-6A9D0F4DC9A8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161CA-32C6-4482-9E5D-02F0D911A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614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0EB3-35C3-410B-99C4-6A9D0F4DC9A8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161CA-32C6-4482-9E5D-02F0D911A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005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0EB3-35C3-410B-99C4-6A9D0F4DC9A8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161CA-32C6-4482-9E5D-02F0D911A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965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0EB3-35C3-410B-99C4-6A9D0F4DC9A8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161CA-32C6-4482-9E5D-02F0D911A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868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0EB3-35C3-410B-99C4-6A9D0F4DC9A8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161CA-32C6-4482-9E5D-02F0D911A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729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0EB3-35C3-410B-99C4-6A9D0F4DC9A8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161CA-32C6-4482-9E5D-02F0D911A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79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0EB3-35C3-410B-99C4-6A9D0F4DC9A8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161CA-32C6-4482-9E5D-02F0D911A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640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0EB3-35C3-410B-99C4-6A9D0F4DC9A8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161CA-32C6-4482-9E5D-02F0D911A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720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0EB3-35C3-410B-99C4-6A9D0F4DC9A8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161CA-32C6-4482-9E5D-02F0D911A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953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0EB3-35C3-410B-99C4-6A9D0F4DC9A8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161CA-32C6-4482-9E5D-02F0D911A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12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0EB3-35C3-410B-99C4-6A9D0F4DC9A8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161CA-32C6-4482-9E5D-02F0D911A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689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30EB3-35C3-410B-99C4-6A9D0F4DC9A8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161CA-32C6-4482-9E5D-02F0D911A7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090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wmf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9575" y="2967335"/>
            <a:ext cx="858485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ea typeface="Times New Roman"/>
              </a:rPr>
              <a:t>Актуальные проблемы имущественной </a:t>
            </a:r>
          </a:p>
          <a:p>
            <a:pPr algn="ctr"/>
            <a:r>
              <a:rPr lang="ru-RU" sz="3600" b="1" cap="none" spc="0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ea typeface="Times New Roman"/>
              </a:rPr>
              <a:t>ответственности членов СРО</a:t>
            </a:r>
            <a:endParaRPr lang="ru-RU" sz="3600" b="1" cap="none" spc="0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10644" y="6022776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Петрозаводск</a:t>
            </a: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2014 год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810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u"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36C0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36C0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160"/>
                            </p:stCondLst>
                            <p:childTnLst>
                              <p:par>
                                <p:cTn id="1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Рисунок 205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239334"/>
            <a:ext cx="1810408" cy="1538359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4913" y="5085184"/>
            <a:ext cx="2584202" cy="1684536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776" y="5650251"/>
            <a:ext cx="2002631" cy="107148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916832"/>
            <a:ext cx="3384376" cy="1800200"/>
          </a:xfrm>
          <a:prstGeom prst="rect">
            <a:avLst/>
          </a:prstGeom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55" y="1240557"/>
            <a:ext cx="54324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9363" y="3068960"/>
            <a:ext cx="4084637" cy="431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51521" y="332655"/>
            <a:ext cx="8657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effectLst>
                  <a:outerShdw blurRad="165100" dist="38100" dir="2700000" sx="99000" sy="99000" algn="tl">
                    <a:schemeClr val="accent6">
                      <a:lumMod val="50000"/>
                      <a:alpha val="50000"/>
                    </a:scheme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Способы обеспечения имущественной ответственности ст.13 ФЗ «О саморегулируемых организациях»</a:t>
            </a:r>
            <a:endParaRPr lang="ru-RU" sz="2000" b="1" dirty="0">
              <a:effectLst>
                <a:outerShdw blurRad="165100" dist="38100" dir="2700000" sx="99000" sy="99000" algn="tl">
                  <a:schemeClr val="accent6">
                    <a:lumMod val="50000"/>
                    <a:alpha val="50000"/>
                  </a:scheme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6639" y="3865514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1084716" y="4418582"/>
            <a:ext cx="390940" cy="4092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2879812" y="4418582"/>
            <a:ext cx="432048" cy="5532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4267275" y="4346885"/>
            <a:ext cx="1584176" cy="5532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79512" y="4726921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уровень</a:t>
            </a:r>
          </a:p>
          <a:p>
            <a:pPr algn="ctr"/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Причинитель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вреда – член СРО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44851" y="5085184"/>
            <a:ext cx="23402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уровень</a:t>
            </a:r>
          </a:p>
          <a:p>
            <a:pPr algn="ctr"/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Саморегулируемая организация 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36096" y="4623518"/>
            <a:ext cx="34730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Уровень</a:t>
            </a:r>
          </a:p>
          <a:p>
            <a:pPr algn="ctr"/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Обязанность всех членов СРО внести дополнительные суммы в КФ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" name="Стрелка вниз 2047"/>
          <p:cNvSpPr/>
          <p:nvPr/>
        </p:nvSpPr>
        <p:spPr>
          <a:xfrm>
            <a:off x="1187624" y="908720"/>
            <a:ext cx="216024" cy="403845"/>
          </a:xfrm>
          <a:prstGeom prst="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9" name="Стрелка вниз 2048"/>
          <p:cNvSpPr/>
          <p:nvPr/>
        </p:nvSpPr>
        <p:spPr>
          <a:xfrm>
            <a:off x="5796136" y="1006796"/>
            <a:ext cx="216024" cy="2030326"/>
          </a:xfrm>
          <a:prstGeom prst="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285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38" presetClass="entr" presetSubtype="0" accel="5000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1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27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8" decel="50000" autoRev="1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10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500"/>
                            </p:stCondLst>
                            <p:childTnLst>
                              <p:par>
                                <p:cTn id="5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75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75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75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3250"/>
                            </p:stCondLst>
                            <p:childTnLst>
                              <p:par>
                                <p:cTn id="5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4500"/>
                            </p:stCondLst>
                            <p:childTnLst>
                              <p:par>
                                <p:cTn id="6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0"/>
                            </p:stCondLst>
                            <p:childTnLst>
                              <p:par>
                                <p:cTn id="7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6750"/>
                            </p:stCondLst>
                            <p:childTnLst>
                              <p:par>
                                <p:cTn id="7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1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1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8000"/>
                            </p:stCondLst>
                            <p:childTnLst>
                              <p:par>
                                <p:cTn id="8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8500"/>
                            </p:stCondLst>
                            <p:childTnLst>
                              <p:par>
                                <p:cTn id="8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250"/>
                            </p:stCondLst>
                            <p:childTnLst>
                              <p:par>
                                <p:cTn id="9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 build="allAtOnce"/>
      <p:bldP spid="24" grpId="0"/>
      <p:bldP spid="25" grpId="0"/>
      <p:bldP spid="26" grpId="0"/>
      <p:bldP spid="2048" grpId="0" animBg="1"/>
      <p:bldP spid="204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548680"/>
            <a:ext cx="8856984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3901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98" y="260648"/>
            <a:ext cx="89249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 descr="j0240341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272" y="2073350"/>
            <a:ext cx="1600200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Скругленный прямоугольник 13"/>
          <p:cNvSpPr>
            <a:spLocks noChangeArrowheads="1"/>
          </p:cNvSpPr>
          <p:nvPr/>
        </p:nvSpPr>
        <p:spPr bwMode="auto">
          <a:xfrm>
            <a:off x="250905" y="3522662"/>
            <a:ext cx="1584325" cy="361950"/>
          </a:xfrm>
          <a:prstGeom prst="roundRect">
            <a:avLst>
              <a:gd name="adj" fmla="val 16667"/>
            </a:avLst>
          </a:prstGeom>
          <a:solidFill>
            <a:srgbClr val="0A5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ru-RU" altLang="ru-RU" sz="1400" dirty="0">
                <a:solidFill>
                  <a:schemeClr val="bg1"/>
                </a:solidFill>
              </a:rPr>
              <a:t>Пострадавшие</a:t>
            </a:r>
          </a:p>
          <a:p>
            <a:endParaRPr lang="ru-RU" altLang="ru-RU" sz="1400" dirty="0"/>
          </a:p>
        </p:txBody>
      </p:sp>
      <p:sp>
        <p:nvSpPr>
          <p:cNvPr id="7" name="Стрелка вправо 14"/>
          <p:cNvSpPr>
            <a:spLocks noChangeArrowheads="1"/>
          </p:cNvSpPr>
          <p:nvPr/>
        </p:nvSpPr>
        <p:spPr bwMode="auto">
          <a:xfrm>
            <a:off x="2039234" y="2936875"/>
            <a:ext cx="792162" cy="288925"/>
          </a:xfrm>
          <a:prstGeom prst="rightArrow">
            <a:avLst>
              <a:gd name="adj1" fmla="val 50000"/>
              <a:gd name="adj2" fmla="val 4984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ru-RU" alt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25" y="1897062"/>
            <a:ext cx="240188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Скругленный прямоугольник 15"/>
          <p:cNvSpPr>
            <a:spLocks noChangeArrowheads="1"/>
          </p:cNvSpPr>
          <p:nvPr/>
        </p:nvSpPr>
        <p:spPr bwMode="auto">
          <a:xfrm>
            <a:off x="2905125" y="2905125"/>
            <a:ext cx="2387600" cy="404813"/>
          </a:xfrm>
          <a:prstGeom prst="roundRect">
            <a:avLst>
              <a:gd name="adj" fmla="val 16667"/>
            </a:avLst>
          </a:prstGeom>
          <a:solidFill>
            <a:srgbClr val="0A5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ru-RU" altLang="ru-RU" sz="1400" dirty="0">
                <a:solidFill>
                  <a:schemeClr val="bg1"/>
                </a:solidFill>
              </a:rPr>
              <a:t>Концессионер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017" y="3732212"/>
            <a:ext cx="238918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239962"/>
            <a:ext cx="847725" cy="168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49" y="1800225"/>
            <a:ext cx="2401887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49" y="2474913"/>
            <a:ext cx="2408237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471" y="3363987"/>
            <a:ext cx="240188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471" y="4137818"/>
            <a:ext cx="2401887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62" y="4545805"/>
            <a:ext cx="7431087" cy="177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283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76064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ru-RU" sz="2200" b="1" dirty="0">
                <a:effectLst>
                  <a:outerShdw blurRad="50800" dir="5400000" algn="ctr" rotWithShape="0">
                    <a:schemeClr val="accent6">
                      <a:lumMod val="50000"/>
                    </a:scheme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Анализ судебной практики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1581607"/>
              </p:ext>
            </p:extLst>
          </p:nvPr>
        </p:nvGraphicFramePr>
        <p:xfrm>
          <a:off x="467544" y="1268760"/>
          <a:ext cx="822960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123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3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145463" cy="462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-1620689" y="4844301"/>
            <a:ext cx="99456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4" indent="363538" algn="just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  <a:t>Практически сложно реализуемый механизм </a:t>
            </a:r>
            <a:r>
              <a:rPr lang="ru-RU" sz="1600" dirty="0">
                <a:solidFill>
                  <a:srgbClr val="C0504D"/>
                </a:solidFill>
                <a:latin typeface="Times New Roman" pitchFamily="18" charset="0"/>
                <a:cs typeface="Times New Roman" panose="02020603050405020304" pitchFamily="18" charset="0"/>
              </a:rPr>
              <a:t>восполнения КФ после осуществления из него 1 крупной выплаты может фактически привести к ликвидации СРО;</a:t>
            </a:r>
          </a:p>
        </p:txBody>
      </p:sp>
    </p:spTree>
    <p:extLst>
      <p:ext uri="{BB962C8B-B14F-4D97-AF65-F5344CB8AC3E}">
        <p14:creationId xmlns:p14="http://schemas.microsoft.com/office/powerpoint/2010/main" val="126622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80928"/>
            <a:ext cx="8229600" cy="1143000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chemeClr val="accent6">
                      <a:lumMod val="50000"/>
                      <a:alpha val="43000"/>
                    </a:schemeClr>
                  </a:outerShdw>
                </a:effectLst>
              </a:rPr>
              <a:t>Спасибо за внимание!!!</a:t>
            </a:r>
            <a:endParaRPr lang="ru-RU" b="1" dirty="0">
              <a:effectLst>
                <a:outerShdw blurRad="38100" dist="38100" dir="2700000" algn="tl">
                  <a:schemeClr val="accent6">
                    <a:lumMod val="50000"/>
                    <a:alpha val="43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896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</TotalTime>
  <Words>161</Words>
  <Application>Microsoft Office PowerPoint</Application>
  <PresentationFormat>Экран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Анализ судебной практики</vt:lpstr>
      <vt:lpstr>Презентация PowerPoint</vt:lpstr>
      <vt:lpstr>Спасибо за внимание!!!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 Наседкина</dc:creator>
  <cp:lastModifiedBy>Мария Наседкина</cp:lastModifiedBy>
  <cp:revision>11</cp:revision>
  <dcterms:created xsi:type="dcterms:W3CDTF">2014-10-13T09:44:48Z</dcterms:created>
  <dcterms:modified xsi:type="dcterms:W3CDTF">2014-10-13T11:54:13Z</dcterms:modified>
</cp:coreProperties>
</file>