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5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114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3BE51D-D660-416A-B5D8-62587B5358DD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918BED-AF35-4A17-A0E4-F2425879C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689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7524328" y="6309320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/>
            <a:fld id="{A00792A4-025F-45F9-AA04-572E86E539E0}" type="slidenum">
              <a:rPr lang="ru-RU" sz="12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lvl="1" algn="r"/>
              <a:t>‹#›</a:t>
            </a:fld>
            <a:endParaRPr lang="ru-RU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C:\Users\Молчанов\Work\Логотипы\НОП\НОП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04664"/>
            <a:ext cx="853925" cy="58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31" r="5372"/>
          <a:stretch/>
        </p:blipFill>
        <p:spPr bwMode="auto">
          <a:xfrm flipH="1">
            <a:off x="0" y="0"/>
            <a:ext cx="1047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3226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98B27-8305-4CC8-AFBF-471C02227C4D}" type="datetime1">
              <a:rPr lang="ru-RU" smtClean="0"/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D08EE-A827-40A3-83B4-54ACF244A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422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60BF-0AEB-4654-AC69-5FA16CE78EBD}" type="datetime1">
              <a:rPr lang="ru-RU" smtClean="0"/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D08EE-A827-40A3-83B4-54ACF244A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093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11"/>
          <a:stretch/>
        </p:blipFill>
        <p:spPr bwMode="auto">
          <a:xfrm>
            <a:off x="0" y="-1"/>
            <a:ext cx="1248232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7524328" y="6309320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/>
            <a:fld id="{A00792A4-025F-45F9-AA04-572E86E539E0}" type="slidenum">
              <a:rPr lang="ru-RU" sz="12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lvl="1" algn="r"/>
              <a:t>‹#›</a:t>
            </a:fld>
            <a:endParaRPr lang="ru-RU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C:\Users\Молчанов\Work\Логотипы\НОП\НОП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04664"/>
            <a:ext cx="853925" cy="58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927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96336" cy="1240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Молчанов\Work\Логотипы\НОП\НОП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04663"/>
            <a:ext cx="853925" cy="58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7524328" y="6309320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/>
            <a:fld id="{A00792A4-025F-45F9-AA04-572E86E539E0}" type="slidenum">
              <a:rPr lang="ru-RU" sz="120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lvl="1" algn="r"/>
              <a:t>‹#›</a:t>
            </a:fld>
            <a:endParaRPr lang="ru-RU" sz="1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8388424" y="6263601"/>
            <a:ext cx="755576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920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AC5D-A538-4435-AE5E-3951285A234D}" type="datetime1">
              <a:rPr lang="ru-RU" smtClean="0"/>
              <a:t>21.10.2014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D08EE-A827-40A3-83B4-54ACF244A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486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36F1-F41F-4F15-80AF-CDF8FF08B714}" type="datetime1">
              <a:rPr lang="ru-RU" smtClean="0"/>
              <a:t>21.10.2014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D08EE-A827-40A3-83B4-54ACF244A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576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56F0-66C5-4664-B7D1-4EA0D937C7F5}" type="datetime1">
              <a:rPr lang="ru-RU" smtClean="0"/>
              <a:t>21.10.2014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D08EE-A827-40A3-83B4-54ACF244A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866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EACEC-05C9-46E5-B18A-259E3CD40AEA}" type="datetime1">
              <a:rPr lang="ru-RU" smtClean="0"/>
              <a:t>21.10.2014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D08EE-A827-40A3-83B4-54ACF244A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812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9D24F-0E16-4DB5-8D8C-9DE8BEF66BC3}" type="datetime1">
              <a:rPr lang="ru-RU" smtClean="0"/>
              <a:t>21.10.2014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D08EE-A827-40A3-83B4-54ACF244A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866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459E-377B-412A-967D-3EC4AEFCFA77}" type="datetime1">
              <a:rPr lang="ru-RU" smtClean="0"/>
              <a:t>21.10.2014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D08EE-A827-40A3-83B4-54ACF244A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977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84D18-4031-4264-B257-DBC59DCEC2EC}" type="datetime1">
              <a:rPr lang="ru-RU" smtClean="0"/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D08EE-A827-40A3-83B4-54ACF244A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687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2"/>
          <a:stretch/>
        </p:blipFill>
        <p:spPr bwMode="auto">
          <a:xfrm>
            <a:off x="-14933" y="0"/>
            <a:ext cx="647184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Молчанов\Work\Логотипы\НОП\НОП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96899"/>
            <a:ext cx="1801813" cy="123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92080" y="2996952"/>
            <a:ext cx="36724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О перспективах внедрения и развития </a:t>
            </a:r>
            <a:r>
              <a:rPr lang="ru-RU" sz="2800" b="1" dirty="0" smtClean="0">
                <a:solidFill>
                  <a:srgbClr val="0070C0"/>
                </a:solidFill>
              </a:rPr>
              <a:t>BIM-технологий </a:t>
            </a:r>
            <a:r>
              <a:rPr lang="en-US" sz="2800" b="1" dirty="0" smtClean="0">
                <a:solidFill>
                  <a:srgbClr val="0070C0"/>
                </a:solidFill>
              </a:rPr>
              <a:t/>
            </a:r>
            <a:br>
              <a:rPr lang="en-US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при </a:t>
            </a:r>
            <a:r>
              <a:rPr lang="ru-RU" sz="2800" b="1" dirty="0">
                <a:solidFill>
                  <a:srgbClr val="0070C0"/>
                </a:solidFill>
              </a:rPr>
              <a:t>проектировании зданий и сооружений в РФ</a:t>
            </a: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45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355303"/>
            <a:ext cx="5544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 </a:t>
            </a:r>
            <a:r>
              <a:rPr lang="ru-RU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использования</a:t>
            </a:r>
            <a:r>
              <a:rPr lang="en-US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BIM-</a:t>
            </a:r>
            <a:r>
              <a:rPr lang="ru-RU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74716" y="4725144"/>
            <a:ext cx="67417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Вся </a:t>
            </a:r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BIM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объединяется в базу данных, что позволяет в любой момент времени получать актуальную проектную документацию и визуализации, а также анализировать их.</a:t>
            </a:r>
          </a:p>
          <a:p>
            <a:endParaRPr lang="en-US" sz="1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Технология </a:t>
            </a:r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BIM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демонстрирует возможность достижения высокой скорости и качества выполнения проектных и строительных работ, а также значительную экономию средств.</a:t>
            </a:r>
          </a:p>
        </p:txBody>
      </p:sp>
      <p:pic>
        <p:nvPicPr>
          <p:cNvPr id="8195" name="Picture 3" descr="C:\Users\Молчанов\Work\BIM\Картинки\6678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236" y="1340768"/>
            <a:ext cx="5868144" cy="314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37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355303"/>
            <a:ext cx="5544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Государственная поддержка развития </a:t>
            </a:r>
            <a:r>
              <a:rPr lang="en-US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BIM-</a:t>
            </a:r>
            <a:r>
              <a:rPr lang="ru-RU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2276872"/>
            <a:ext cx="25922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Внедрение </a:t>
            </a:r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BIM-технологий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в мире идёт возрастающими темпами, причем часто с государственной поддержкой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7664" y="5283205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2016 года работа BIM будет обязательной при получении бюджетных заказов в ряде европейских стран.</a:t>
            </a:r>
          </a:p>
        </p:txBody>
      </p:sp>
      <p:pic>
        <p:nvPicPr>
          <p:cNvPr id="9220" name="Picture 4" descr="C:\Users\Молчанов\Work\BIM\Картинки\флаг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25" r="4092"/>
          <a:stretch/>
        </p:blipFill>
        <p:spPr bwMode="auto">
          <a:xfrm>
            <a:off x="1691680" y="4581128"/>
            <a:ext cx="895559" cy="58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Молчанов\Work\BIM\Картинки\gov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45"/>
          <a:stretch/>
        </p:blipFill>
        <p:spPr bwMode="auto">
          <a:xfrm>
            <a:off x="4355976" y="1628800"/>
            <a:ext cx="4284728" cy="310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64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355303"/>
            <a:ext cx="5544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Государственная поддержка развития </a:t>
            </a:r>
            <a:r>
              <a:rPr lang="en-US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BIM-</a:t>
            </a:r>
            <a:r>
              <a:rPr lang="ru-RU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4581128"/>
            <a:ext cx="712352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Первые шаги по внедрению </a:t>
            </a:r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BIM-технологий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 РФ уже предприняты.</a:t>
            </a:r>
          </a:p>
          <a:p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итогам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заседания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президиума Совета при Президенте РФ по модернизации экономики и инновационному развитию России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от 04 марта 2014 года было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принято решение о разработке и утверждении </a:t>
            </a:r>
            <a:r>
              <a:rPr lang="ru-RU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«Плана поэтапного внедрения технологий информационного моделирования в области промышленного </a:t>
            </a:r>
            <a:br>
              <a:rPr lang="ru-RU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гражданского строительства»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C:\Users\Молчанов\Work\BIM\Картинки\vh_35_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6" b="2402"/>
          <a:stretch/>
        </p:blipFill>
        <p:spPr bwMode="auto">
          <a:xfrm>
            <a:off x="11268744" y="1324875"/>
            <a:ext cx="3148435" cy="287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Молчанов\Work\BIM\Картинки\PravitelstvoRF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016" y="1329935"/>
            <a:ext cx="4560168" cy="302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Молчанов\Work\BIM\Картинки\994049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70" b="20821"/>
          <a:stretch/>
        </p:blipFill>
        <p:spPr bwMode="auto">
          <a:xfrm>
            <a:off x="11988824" y="2844053"/>
            <a:ext cx="7051518" cy="315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28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355303"/>
            <a:ext cx="5544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Государственная поддержка развития </a:t>
            </a:r>
            <a:r>
              <a:rPr lang="en-US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BIM-</a:t>
            </a:r>
            <a:r>
              <a:rPr lang="ru-RU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1833786"/>
            <a:ext cx="37444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Реализация плана поэтапного применения </a:t>
            </a:r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BIM-технологий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позволит значительно активизировать процесс внедрения инновационных технологий в область проектирования и строительства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Clr>
                <a:srgbClr val="0070C0"/>
              </a:buClr>
              <a:buFont typeface="+mj-lt"/>
              <a:buAutoNum type="arabicPeriod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овышении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конкурентоспособности отечественного строительного комплекса;</a:t>
            </a:r>
          </a:p>
          <a:p>
            <a:pPr marL="342900" lvl="0" indent="-342900">
              <a:buClr>
                <a:srgbClr val="0070C0"/>
              </a:buClr>
              <a:buFont typeface="+mj-lt"/>
              <a:buAutoNum type="arabicPeriod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Снижении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себестоимости на этапе проектирования и проведения экспертизы проектной документации;</a:t>
            </a:r>
          </a:p>
          <a:p>
            <a:pPr marL="342900" lvl="0" indent="-342900">
              <a:buClr>
                <a:srgbClr val="0070C0"/>
              </a:buClr>
              <a:buFont typeface="+mj-lt"/>
              <a:buAutoNum type="arabicPeriod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Минимизации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рисков возникновения чрезвычайных ситуаций в ходе проектирования и строительства различных объектов.</a:t>
            </a:r>
          </a:p>
        </p:txBody>
      </p:sp>
      <p:pic>
        <p:nvPicPr>
          <p:cNvPr id="11266" name="Picture 2" descr="C:\Users\Молчанов\Work\BIM\Картинки\240-so-day_top_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48" r="23265"/>
          <a:stretch/>
        </p:blipFill>
        <p:spPr bwMode="auto">
          <a:xfrm>
            <a:off x="5478780" y="1340768"/>
            <a:ext cx="318516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19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355303"/>
            <a:ext cx="5544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Государственная поддержка развития </a:t>
            </a:r>
            <a:r>
              <a:rPr lang="en-US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BIM-</a:t>
            </a:r>
            <a:r>
              <a:rPr lang="ru-RU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19672" y="1700808"/>
            <a:ext cx="3960440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Этапы внедрения BIM-технологий</a:t>
            </a:r>
            <a:r>
              <a:rPr lang="ru-RU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Clr>
                <a:srgbClr val="0070C0"/>
              </a:buClr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1. Разработка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нормативно-правовых актов, направленных на использование технологий информационного моделирования в сфере инженерных изысканий, проектирования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строительства </a:t>
            </a:r>
          </a:p>
          <a:p>
            <a:pPr>
              <a:spcAft>
                <a:spcPts val="600"/>
              </a:spcAft>
              <a:buClr>
                <a:srgbClr val="0070C0"/>
              </a:buClr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Срок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исполнения - 2015 – 2017 гг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Clr>
                <a:srgbClr val="0070C0"/>
              </a:buClr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2. Создание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соответствующей инфраструктуры и подготовка кадров, способных применять на практике технологии информационного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моделирования</a:t>
            </a:r>
          </a:p>
          <a:p>
            <a:pPr>
              <a:spcAft>
                <a:spcPts val="600"/>
              </a:spcAft>
              <a:buClr>
                <a:srgbClr val="0070C0"/>
              </a:buClr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Срок исполнения -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2016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– 2017 гг.</a:t>
            </a:r>
          </a:p>
          <a:p>
            <a:pPr>
              <a:spcAft>
                <a:spcPts val="600"/>
              </a:spcAft>
              <a:buClr>
                <a:srgbClr val="0070C0"/>
              </a:buClr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3. Обязательное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применение BIM-технологий в ходе проектирования, строительства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эксплуатации объектов, финансируемых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счет средств федерального бюджета 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Clr>
                <a:srgbClr val="0070C0"/>
              </a:buClr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Срок исполнения -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2016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2019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гг.</a:t>
            </a:r>
          </a:p>
        </p:txBody>
      </p:sp>
      <p:pic>
        <p:nvPicPr>
          <p:cNvPr id="12290" name="Picture 2" descr="C:\Users\Молчанов\Work\BIM\Картинки\1a83501ba253429b986749f94576e37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4"/>
          <a:stretch/>
        </p:blipFill>
        <p:spPr bwMode="auto">
          <a:xfrm>
            <a:off x="6151322" y="4099148"/>
            <a:ext cx="2992678" cy="213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27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:\Bezime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9503" y="3429000"/>
            <a:ext cx="3717156" cy="2791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547664" y="355303"/>
            <a:ext cx="5544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Государственная поддержка развития </a:t>
            </a:r>
            <a:r>
              <a:rPr lang="en-US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BIM-</a:t>
            </a:r>
            <a:r>
              <a:rPr lang="ru-RU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9489" y="1614279"/>
            <a:ext cx="53285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Внедрение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информационных технологий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будет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сопровождаться внесением изменений в действующую нормативно-правовую базу. </a:t>
            </a:r>
          </a:p>
          <a:p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предварительным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оценкам,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до 2019 года предстоит модернизировать несколько десятков федеральных законов, правительственных постановлений, ведомственных приказов и иных нормативно-правовых актов. </a:t>
            </a:r>
          </a:p>
        </p:txBody>
      </p:sp>
    </p:spTree>
    <p:extLst>
      <p:ext uri="{BB962C8B-B14F-4D97-AF65-F5344CB8AC3E}">
        <p14:creationId xmlns:p14="http://schemas.microsoft.com/office/powerpoint/2010/main" val="122831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268760"/>
            <a:ext cx="5652120" cy="49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355303"/>
            <a:ext cx="55446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Ожидаемые результаты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1052736"/>
            <a:ext cx="374441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Технология BIM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позволяет сократить стоимость строительства объектов до 20% за счет повышения эффективности взаимодействия всех участников процесса от стадии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предпроекта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до строительства и эксплуатации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Новая технология позволяет на стадии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предпроекта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оперативно разработать и рассмотреть несколько вариантов проекта, оценить их стоимость,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энергоэффективность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сроки и стоимость строительства для каждого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Внедренная на стадии проектирования </a:t>
            </a:r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технология BIM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ускоряет работу проектировщика за счет снижения трудоемкости в момент внесения изменений в проекты, заметно облегчает поиск и устранение ошибок, а также общение с заказчиками и подрядчиками, благодаря специальным инструментам коллективной работы и поиска коллизий.</a:t>
            </a:r>
          </a:p>
        </p:txBody>
      </p:sp>
    </p:spTree>
    <p:extLst>
      <p:ext uri="{BB962C8B-B14F-4D97-AF65-F5344CB8AC3E}">
        <p14:creationId xmlns:p14="http://schemas.microsoft.com/office/powerpoint/2010/main" val="428738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43"/>
          <a:stretch/>
        </p:blipFill>
        <p:spPr bwMode="auto">
          <a:xfrm>
            <a:off x="0" y="0"/>
            <a:ext cx="9144000" cy="4447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3132404"/>
            <a:ext cx="9144000" cy="732848"/>
          </a:xfrm>
          <a:prstGeom prst="rect">
            <a:avLst/>
          </a:prstGeom>
          <a:noFill/>
        </p:spPr>
        <p:txBody>
          <a:bodyPr wrap="square" tIns="180000" bIns="180000" rtlCol="0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16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47664" y="2276872"/>
            <a:ext cx="338437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l"/>
              </a:rPr>
              <a:t>Рубеж конца ХХ </a:t>
            </a:r>
            <a:r>
              <a:rPr lang="en-US" sz="1400" dirty="0" smtClean="0">
                <a:latin typeface="Aril"/>
              </a:rPr>
              <a:t>–</a:t>
            </a:r>
            <a:r>
              <a:rPr lang="ru-RU" sz="1400" dirty="0" smtClean="0">
                <a:latin typeface="Aril"/>
              </a:rPr>
              <a:t> </a:t>
            </a:r>
            <a:r>
              <a:rPr lang="ru-RU" sz="1400" dirty="0">
                <a:latin typeface="Aril"/>
              </a:rPr>
              <a:t>начала XXI веков, связанный с бурным развитием информационных технологий, ознаменовался появлением принципиально нового подхода в архитектурно-строительном проектировании, заключающемся в создании компьютерной модели нового здания, несущей в себе все сведения о будущем объекте </a:t>
            </a:r>
            <a:r>
              <a:rPr lang="en-US" sz="1400" dirty="0" smtClean="0">
                <a:latin typeface="Aril"/>
              </a:rPr>
              <a:t>—</a:t>
            </a:r>
            <a:r>
              <a:rPr lang="ru-RU" sz="1400" dirty="0" smtClean="0">
                <a:latin typeface="Aril"/>
              </a:rPr>
              <a:t> </a:t>
            </a:r>
            <a:r>
              <a:rPr lang="ru-RU" sz="1400" b="1" dirty="0" err="1" smtClean="0">
                <a:solidFill>
                  <a:srgbClr val="0070C0"/>
                </a:solidFill>
                <a:latin typeface="Aril"/>
              </a:rPr>
              <a:t>Building</a:t>
            </a:r>
            <a:r>
              <a:rPr lang="en-US" sz="1400" b="1" dirty="0" smtClean="0">
                <a:solidFill>
                  <a:srgbClr val="0070C0"/>
                </a:solidFill>
                <a:latin typeface="Aril"/>
              </a:rPr>
              <a:t> </a:t>
            </a:r>
            <a:r>
              <a:rPr lang="ru-RU" sz="1400" b="1" dirty="0" err="1" smtClean="0">
                <a:solidFill>
                  <a:srgbClr val="0070C0"/>
                </a:solidFill>
                <a:latin typeface="Aril"/>
              </a:rPr>
              <a:t>Information</a:t>
            </a:r>
            <a:r>
              <a:rPr lang="en-US" sz="1400" b="1" dirty="0" smtClean="0">
                <a:solidFill>
                  <a:srgbClr val="0070C0"/>
                </a:solidFill>
                <a:latin typeface="Aril"/>
              </a:rPr>
              <a:t> </a:t>
            </a:r>
            <a:r>
              <a:rPr lang="ru-RU" sz="1400" b="1" dirty="0" err="1" smtClean="0">
                <a:solidFill>
                  <a:srgbClr val="0070C0"/>
                </a:solidFill>
                <a:latin typeface="Aril"/>
              </a:rPr>
              <a:t>Model</a:t>
            </a:r>
            <a:r>
              <a:rPr lang="en-US" sz="1400" b="1" dirty="0" smtClean="0">
                <a:solidFill>
                  <a:srgbClr val="0070C0"/>
                </a:solidFill>
                <a:latin typeface="Aril"/>
              </a:rPr>
              <a:t> </a:t>
            </a:r>
            <a:r>
              <a:rPr lang="ru-RU" sz="1400" b="1" dirty="0" smtClean="0">
                <a:solidFill>
                  <a:srgbClr val="0070C0"/>
                </a:solidFill>
                <a:latin typeface="Aril"/>
              </a:rPr>
              <a:t>(BIM).</a:t>
            </a:r>
            <a:endParaRPr lang="ru-RU" sz="1400" b="1" dirty="0">
              <a:solidFill>
                <a:srgbClr val="0070C0"/>
              </a:solidFill>
              <a:latin typeface="Ari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664" y="355303"/>
            <a:ext cx="5544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системе </a:t>
            </a:r>
            <a:r>
              <a:rPr lang="ru-RU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информационного</a:t>
            </a:r>
          </a:p>
          <a:p>
            <a:r>
              <a:rPr lang="ru-RU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моделирования здания </a:t>
            </a:r>
            <a:r>
              <a:rPr lang="ru-RU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BIM</a:t>
            </a:r>
            <a:r>
              <a:rPr lang="ru-RU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3" name="Picture 5" descr="C:\Users\Молчанов\Work\BIM\Картинки\G.Zvezda 5 analo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1" t="2445" r="12903" b="1445"/>
          <a:stretch/>
        </p:blipFill>
        <p:spPr bwMode="auto">
          <a:xfrm>
            <a:off x="4960580" y="1707821"/>
            <a:ext cx="3703320" cy="380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88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Users\Молчанов\Work\BIM\Картинки\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23442"/>
            <a:ext cx="4106984" cy="468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2121818"/>
            <a:ext cx="36724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Информационное моделирование здания 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</a:t>
            </a:r>
            <a:r>
              <a:rPr lang="en-US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en-US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Modeling</a:t>
            </a:r>
            <a:r>
              <a:rPr lang="ru-RU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это подход к возведению, оснащению, обеспечению эксплуатации и ремонту здания, который предполагает сбор и комплексную обработку в процессе проектирования всей архитектурно-конструкторской, технологической, финансовой и иной информации о здании со всеми её взаимосвязями и зависимостями.</a:t>
            </a:r>
          </a:p>
          <a:p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 информационном моделировании здание и всё, что имеет к нему отношение, рассматриваются как единый объект.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4" y="355303"/>
            <a:ext cx="6120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системе информационного моделирования </a:t>
            </a:r>
            <a:r>
              <a:rPr lang="ru-RU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здания (</a:t>
            </a:r>
            <a:r>
              <a:rPr lang="en-US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BIM</a:t>
            </a:r>
            <a:r>
              <a:rPr lang="ru-RU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3124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1096" y="1628800"/>
            <a:ext cx="32069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Трёхмерная модель здания, либо другого строительного объекта, связанная с информационной базой данных, в которой каждому элементу модели можно присвоить дополнительные атрибуты.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Особенность подхода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строительный </a:t>
            </a:r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 проектируется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фактически </a:t>
            </a:r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единое целое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 изменение какого-либо одного из его параметров влечет за собой автоматическое изменение остальных, связанных с ним параметров и объектов, вплоть до чертежей, визуализаций, спецификаций и календарного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графика.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355303"/>
            <a:ext cx="5544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системе </a:t>
            </a:r>
            <a:r>
              <a:rPr lang="ru-RU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информационного</a:t>
            </a:r>
          </a:p>
          <a:p>
            <a:r>
              <a:rPr lang="ru-RU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моделирования здания </a:t>
            </a:r>
            <a:r>
              <a:rPr lang="ru-RU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BIM</a:t>
            </a:r>
            <a:r>
              <a:rPr lang="ru-RU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9" name="Picture 4" descr="C:\Users\Молчанов\Work\BIM\Картинки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40768"/>
            <a:ext cx="3529625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12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6"/>
          <a:stretch/>
        </p:blipFill>
        <p:spPr bwMode="auto">
          <a:xfrm>
            <a:off x="1589409" y="1340768"/>
            <a:ext cx="6582991" cy="5038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64088" y="1412776"/>
            <a:ext cx="34563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принципы информационного </a:t>
            </a:r>
            <a:r>
              <a:rPr lang="ru-RU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подхода</a:t>
            </a:r>
            <a:r>
              <a:rPr lang="en-US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проектировании</a:t>
            </a:r>
            <a:r>
              <a:rPr lang="ru-RU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4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трёхмерное моделирование;</a:t>
            </a:r>
          </a:p>
          <a:p>
            <a:pPr marL="342900" lvl="0" indent="-342900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автоматическое получение чертежей;</a:t>
            </a:r>
          </a:p>
          <a:p>
            <a:pPr marL="342900" lvl="0" indent="-342900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интеллектуальная параметризация объектов;</a:t>
            </a:r>
          </a:p>
          <a:p>
            <a:pPr marL="342900" lvl="0" indent="-342900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соответствующие объектам базы данных;</a:t>
            </a:r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распределение процесса строительства по временным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этапам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664" y="355303"/>
            <a:ext cx="5544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системе </a:t>
            </a:r>
            <a:r>
              <a:rPr lang="ru-RU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информационного</a:t>
            </a:r>
          </a:p>
          <a:p>
            <a:r>
              <a:rPr lang="ru-RU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моделирования  </a:t>
            </a:r>
            <a:r>
              <a:rPr lang="ru-RU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здания (</a:t>
            </a:r>
            <a:r>
              <a:rPr lang="en-US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BIM</a:t>
            </a:r>
            <a:r>
              <a:rPr lang="ru-RU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7613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2132856"/>
            <a:ext cx="30963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Развитие одностадийного проектирования с применением </a:t>
            </a:r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BIM-моделей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является ключевым аспектом в сокращении сроков проектирования на этапах КМ и КМД и оптимизации всего процесса производства и монтажа конструкций.</a:t>
            </a:r>
          </a:p>
          <a:p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Технология </a:t>
            </a:r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BIM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позволяет выявить ошибки, присущие традиционному 2D проектированию, которые часто всплывают уже на стройплощадке.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355303"/>
            <a:ext cx="5544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системе </a:t>
            </a:r>
            <a:r>
              <a:rPr lang="ru-RU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информационного</a:t>
            </a:r>
          </a:p>
          <a:p>
            <a:r>
              <a:rPr lang="ru-RU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моделирования </a:t>
            </a:r>
            <a:r>
              <a:rPr lang="ru-RU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здания (</a:t>
            </a:r>
            <a:r>
              <a:rPr lang="en-US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BIM</a:t>
            </a:r>
            <a:r>
              <a:rPr lang="ru-RU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23442"/>
            <a:ext cx="4139552" cy="5085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181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Молчанов\Work\BIM\Картинки\tekla_structures_bim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" t="16121" r="8833" b="11375"/>
          <a:stretch/>
        </p:blipFill>
        <p:spPr bwMode="auto">
          <a:xfrm>
            <a:off x="1439073" y="2492896"/>
            <a:ext cx="7319438" cy="374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1412776"/>
            <a:ext cx="53285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Популяризация </a:t>
            </a:r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BIM-технологии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в России позволит существенно снизить временные и ресурсные затраты компаний, занятых в сфере проектирования и управления проектами, а также создать им дополнительное конкурентное преимущество.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355303"/>
            <a:ext cx="5544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 </a:t>
            </a:r>
            <a:r>
              <a:rPr lang="ru-RU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использования</a:t>
            </a:r>
            <a:r>
              <a:rPr lang="en-US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BIM-</a:t>
            </a:r>
            <a:r>
              <a:rPr lang="ru-RU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технологий</a:t>
            </a:r>
          </a:p>
        </p:txBody>
      </p:sp>
    </p:spTree>
    <p:extLst>
      <p:ext uri="{BB962C8B-B14F-4D97-AF65-F5344CB8AC3E}">
        <p14:creationId xmlns:p14="http://schemas.microsoft.com/office/powerpoint/2010/main" val="386448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355303"/>
            <a:ext cx="5544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 </a:t>
            </a:r>
            <a:r>
              <a:rPr lang="ru-RU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использования</a:t>
            </a:r>
            <a:r>
              <a:rPr lang="en-US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BIM-</a:t>
            </a:r>
            <a:r>
              <a:rPr lang="ru-RU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технологий</a:t>
            </a:r>
          </a:p>
        </p:txBody>
      </p:sp>
      <p:pic>
        <p:nvPicPr>
          <p:cNvPr id="6146" name="Picture 2" descr="C:\Users\Молчанов\Work\BIM\Картинки\246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4"/>
          <a:stretch/>
        </p:blipFill>
        <p:spPr bwMode="auto">
          <a:xfrm>
            <a:off x="1686394" y="1268760"/>
            <a:ext cx="497383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47663" y="4565446"/>
            <a:ext cx="71287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Преимущества применения </a:t>
            </a:r>
            <a:r>
              <a:rPr lang="ru-RU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BIM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/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сокращение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сроков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проектирования;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уменьшение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расходов на реализацию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проекта;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повышение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производительности работы благодаря простоте получения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информации;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повышение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согласованности строительной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документации;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доступность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конкретной информации о производителях материалов, количественных характеристиках для оценки и проведения тендера.</a:t>
            </a:r>
          </a:p>
        </p:txBody>
      </p:sp>
    </p:spTree>
    <p:extLst>
      <p:ext uri="{BB962C8B-B14F-4D97-AF65-F5344CB8AC3E}">
        <p14:creationId xmlns:p14="http://schemas.microsoft.com/office/powerpoint/2010/main" val="415065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355303"/>
            <a:ext cx="5544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 </a:t>
            </a:r>
            <a:r>
              <a:rPr lang="ru-RU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использования</a:t>
            </a:r>
            <a:r>
              <a:rPr lang="en-US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BIM-</a:t>
            </a:r>
            <a:r>
              <a:rPr lang="ru-RU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35500" y="5498648"/>
            <a:ext cx="53285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езультатом </a:t>
            </a:r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BIM-моделирования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здания является комплексная компьютерная модель, описывающая как сам объект, так и процесс его строительства.</a:t>
            </a:r>
          </a:p>
        </p:txBody>
      </p:sp>
      <p:pic>
        <p:nvPicPr>
          <p:cNvPr id="7170" name="Picture 2" descr="C:\Users\Молчанов\Work\BIM\Картинки\4630_ris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184" y="1415062"/>
            <a:ext cx="5796136" cy="374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37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690</Words>
  <Application>Microsoft Office PowerPoint</Application>
  <PresentationFormat>Экран (4:3)</PresentationFormat>
  <Paragraphs>76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Молчанов Андрей Юрьевич</dc:creator>
  <cp:lastModifiedBy>Агафонов</cp:lastModifiedBy>
  <cp:revision>94</cp:revision>
  <dcterms:created xsi:type="dcterms:W3CDTF">2014-10-21T05:42:01Z</dcterms:created>
  <dcterms:modified xsi:type="dcterms:W3CDTF">2014-10-21T11:55:24Z</dcterms:modified>
</cp:coreProperties>
</file>